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91" r:id="rId3"/>
  </p:sldMasterIdLst>
  <p:notesMasterIdLst>
    <p:notesMasterId r:id="rId37"/>
  </p:notesMasterIdLst>
  <p:handoutMasterIdLst>
    <p:handoutMasterId r:id="rId38"/>
  </p:handoutMasterIdLst>
  <p:sldIdLst>
    <p:sldId id="588" r:id="rId4"/>
    <p:sldId id="485" r:id="rId5"/>
    <p:sldId id="566" r:id="rId6"/>
    <p:sldId id="478" r:id="rId7"/>
    <p:sldId id="567" r:id="rId8"/>
    <p:sldId id="568" r:id="rId9"/>
    <p:sldId id="555" r:id="rId10"/>
    <p:sldId id="596" r:id="rId11"/>
    <p:sldId id="569" r:id="rId12"/>
    <p:sldId id="570" r:id="rId13"/>
    <p:sldId id="581" r:id="rId14"/>
    <p:sldId id="582" r:id="rId15"/>
    <p:sldId id="583" r:id="rId16"/>
    <p:sldId id="584" r:id="rId17"/>
    <p:sldId id="585" r:id="rId18"/>
    <p:sldId id="586" r:id="rId19"/>
    <p:sldId id="587" r:id="rId20"/>
    <p:sldId id="573" r:id="rId21"/>
    <p:sldId id="571" r:id="rId22"/>
    <p:sldId id="574" r:id="rId23"/>
    <p:sldId id="575" r:id="rId24"/>
    <p:sldId id="576" r:id="rId25"/>
    <p:sldId id="577" r:id="rId26"/>
    <p:sldId id="579" r:id="rId27"/>
    <p:sldId id="578" r:id="rId28"/>
    <p:sldId id="590" r:id="rId29"/>
    <p:sldId id="591" r:id="rId30"/>
    <p:sldId id="594" r:id="rId31"/>
    <p:sldId id="595" r:id="rId32"/>
    <p:sldId id="589" r:id="rId33"/>
    <p:sldId id="592" r:id="rId34"/>
    <p:sldId id="593" r:id="rId35"/>
    <p:sldId id="580" r:id="rId36"/>
  </p:sldIdLst>
  <p:sldSz cx="9144000" cy="5143500" type="screen16x9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BECF52B-D4F3-4BFB-AFC4-77EFF1AE7606}">
          <p14:sldIdLst>
            <p14:sldId id="588"/>
            <p14:sldId id="485"/>
            <p14:sldId id="566"/>
            <p14:sldId id="478"/>
            <p14:sldId id="567"/>
            <p14:sldId id="568"/>
            <p14:sldId id="555"/>
            <p14:sldId id="596"/>
            <p14:sldId id="569"/>
            <p14:sldId id="570"/>
            <p14:sldId id="581"/>
            <p14:sldId id="582"/>
            <p14:sldId id="583"/>
            <p14:sldId id="584"/>
            <p14:sldId id="585"/>
            <p14:sldId id="586"/>
            <p14:sldId id="587"/>
            <p14:sldId id="573"/>
            <p14:sldId id="571"/>
            <p14:sldId id="574"/>
            <p14:sldId id="575"/>
            <p14:sldId id="576"/>
            <p14:sldId id="577"/>
            <p14:sldId id="579"/>
            <p14:sldId id="578"/>
            <p14:sldId id="590"/>
            <p14:sldId id="591"/>
            <p14:sldId id="594"/>
            <p14:sldId id="595"/>
            <p14:sldId id="589"/>
            <p14:sldId id="592"/>
            <p14:sldId id="593"/>
            <p14:sldId id="5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u" initials="m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06"/>
    <a:srgbClr val="E7151C"/>
    <a:srgbClr val="AE1610"/>
    <a:srgbClr val="FD922D"/>
    <a:srgbClr val="FD720F"/>
    <a:srgbClr val="FEBB4E"/>
    <a:srgbClr val="FF860E"/>
    <a:srgbClr val="FE9132"/>
    <a:srgbClr val="FF4215"/>
    <a:srgbClr val="FF5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3805" autoAdjust="0"/>
    <p:restoredTop sz="88542" autoAdjust="0"/>
  </p:normalViewPr>
  <p:slideViewPr>
    <p:cSldViewPr snapToGrid="0" snapToObjects="1">
      <p:cViewPr varScale="1">
        <p:scale>
          <a:sx n="116" d="100"/>
          <a:sy n="116" d="100"/>
        </p:scale>
        <p:origin x="184" y="3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4-18T19:27:43.449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ED21DB-3ACF-42C0-B652-9046D4DEC608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89AB73-766F-4557-A382-89F6DA2DE250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D9D31031-F38A-48B4-A62A-0A047516876B}" type="parTrans" cxnId="{FE20D706-D065-4E6D-B87D-5765571DDAFF}">
      <dgm:prSet/>
      <dgm:spPr/>
      <dgm:t>
        <a:bodyPr/>
        <a:lstStyle/>
        <a:p>
          <a:endParaRPr lang="en-US"/>
        </a:p>
      </dgm:t>
    </dgm:pt>
    <dgm:pt modelId="{FEAF416A-8B49-4EB1-8607-BCFDA54848C0}" type="sibTrans" cxnId="{FE20D706-D065-4E6D-B87D-5765571DDAFF}">
      <dgm:prSet/>
      <dgm:spPr/>
      <dgm:t>
        <a:bodyPr/>
        <a:lstStyle/>
        <a:p>
          <a:endParaRPr lang="en-US"/>
        </a:p>
      </dgm:t>
    </dgm:pt>
    <dgm:pt modelId="{10EF5651-9E19-4B73-8B52-3AB85B64B1B9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30F35C6C-1C52-4420-8E44-41EFEDAED7A7}" type="parTrans" cxnId="{2C3A0655-31F1-4EB5-A20E-26C084DD2B3F}">
      <dgm:prSet/>
      <dgm:spPr/>
      <dgm:t>
        <a:bodyPr/>
        <a:lstStyle/>
        <a:p>
          <a:endParaRPr lang="en-US"/>
        </a:p>
      </dgm:t>
    </dgm:pt>
    <dgm:pt modelId="{A9B38820-9B77-4EE1-BC8E-6305AD0220D3}" type="sibTrans" cxnId="{2C3A0655-31F1-4EB5-A20E-26C084DD2B3F}">
      <dgm:prSet/>
      <dgm:spPr>
        <a:solidFill>
          <a:schemeClr val="bg1"/>
        </a:solidFill>
      </dgm:spPr>
      <dgm:t>
        <a:bodyPr/>
        <a:lstStyle/>
        <a:p>
          <a:endParaRPr lang="en-US"/>
        </a:p>
      </dgm:t>
    </dgm:pt>
    <dgm:pt modelId="{EA73342D-82F1-413D-90C1-CFD96EB884EE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6A6C85DD-002E-4E0F-896D-771D17421278}" type="parTrans" cxnId="{AD346CDD-2FF3-4620-99D5-893F1EF54FB5}">
      <dgm:prSet/>
      <dgm:spPr/>
      <dgm:t>
        <a:bodyPr/>
        <a:lstStyle/>
        <a:p>
          <a:endParaRPr lang="en-US"/>
        </a:p>
      </dgm:t>
    </dgm:pt>
    <dgm:pt modelId="{278222F4-42E3-46FB-9BDD-1B6260235EC6}" type="sibTrans" cxnId="{AD346CDD-2FF3-4620-99D5-893F1EF54FB5}">
      <dgm:prSet/>
      <dgm:spPr/>
      <dgm:t>
        <a:bodyPr/>
        <a:lstStyle/>
        <a:p>
          <a:endParaRPr lang="en-US"/>
        </a:p>
      </dgm:t>
    </dgm:pt>
    <dgm:pt modelId="{CCF89A66-A9C9-46D3-8953-8C3A28168A7A}" type="pres">
      <dgm:prSet presAssocID="{E5ED21DB-3ACF-42C0-B652-9046D4DEC60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F67418-EC8A-485A-88BA-A398A9B86147}" type="pres">
      <dgm:prSet presAssocID="{D089AB73-766F-4557-A382-89F6DA2DE25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B59C2-E0C8-4495-B5FF-F8F4278CE5B9}" type="pres">
      <dgm:prSet presAssocID="{FEAF416A-8B49-4EB1-8607-BCFDA54848C0}" presName="spacerL" presStyleCnt="0"/>
      <dgm:spPr/>
    </dgm:pt>
    <dgm:pt modelId="{BEE17A9E-C6B3-41D2-B459-D7895CB89F87}" type="pres">
      <dgm:prSet presAssocID="{FEAF416A-8B49-4EB1-8607-BCFDA54848C0}" presName="sibTrans" presStyleLbl="sibTrans2D1" presStyleIdx="0" presStyleCnt="2"/>
      <dgm:spPr/>
      <dgm:t>
        <a:bodyPr/>
        <a:lstStyle/>
        <a:p>
          <a:endParaRPr lang="en-US"/>
        </a:p>
      </dgm:t>
    </dgm:pt>
    <dgm:pt modelId="{EB88ABD3-149A-4A88-8969-DB2572C5EBAA}" type="pres">
      <dgm:prSet presAssocID="{FEAF416A-8B49-4EB1-8607-BCFDA54848C0}" presName="spacerR" presStyleCnt="0"/>
      <dgm:spPr/>
    </dgm:pt>
    <dgm:pt modelId="{0E5CE5E0-4FDF-43F5-8039-62ED3A897C6B}" type="pres">
      <dgm:prSet presAssocID="{10EF5651-9E19-4B73-8B52-3AB85B64B1B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0A236-8C37-4F36-B5A8-A8757ADACC93}" type="pres">
      <dgm:prSet presAssocID="{A9B38820-9B77-4EE1-BC8E-6305AD0220D3}" presName="spacerL" presStyleCnt="0"/>
      <dgm:spPr/>
    </dgm:pt>
    <dgm:pt modelId="{C585F01A-ACE9-4D51-B8F1-D57A79CF38D7}" type="pres">
      <dgm:prSet presAssocID="{A9B38820-9B77-4EE1-BC8E-6305AD0220D3}" presName="sibTrans" presStyleLbl="sibTrans2D1" presStyleIdx="1" presStyleCnt="2"/>
      <dgm:spPr/>
      <dgm:t>
        <a:bodyPr/>
        <a:lstStyle/>
        <a:p>
          <a:endParaRPr lang="en-US"/>
        </a:p>
      </dgm:t>
    </dgm:pt>
    <dgm:pt modelId="{33238992-F70E-43D7-AF8B-EA11D6F1F611}" type="pres">
      <dgm:prSet presAssocID="{A9B38820-9B77-4EE1-BC8E-6305AD0220D3}" presName="spacerR" presStyleCnt="0"/>
      <dgm:spPr/>
    </dgm:pt>
    <dgm:pt modelId="{1C82BD19-7902-4A75-93D6-407413871E9D}" type="pres">
      <dgm:prSet presAssocID="{EA73342D-82F1-413D-90C1-CFD96EB884E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322A9D-AEC2-481C-95A6-1E30D5EBCEFD}" type="presOf" srcId="{A9B38820-9B77-4EE1-BC8E-6305AD0220D3}" destId="{C585F01A-ACE9-4D51-B8F1-D57A79CF38D7}" srcOrd="0" destOrd="0" presId="urn:microsoft.com/office/officeart/2005/8/layout/equation1"/>
    <dgm:cxn modelId="{DD76EBE0-BB03-4D90-85EF-60AEC0AB1C41}" type="presOf" srcId="{FEAF416A-8B49-4EB1-8607-BCFDA54848C0}" destId="{BEE17A9E-C6B3-41D2-B459-D7895CB89F87}" srcOrd="0" destOrd="0" presId="urn:microsoft.com/office/officeart/2005/8/layout/equation1"/>
    <dgm:cxn modelId="{2C23F26D-ED65-4DAC-8FC1-A3D338FB4C64}" type="presOf" srcId="{EA73342D-82F1-413D-90C1-CFD96EB884EE}" destId="{1C82BD19-7902-4A75-93D6-407413871E9D}" srcOrd="0" destOrd="0" presId="urn:microsoft.com/office/officeart/2005/8/layout/equation1"/>
    <dgm:cxn modelId="{AD346CDD-2FF3-4620-99D5-893F1EF54FB5}" srcId="{E5ED21DB-3ACF-42C0-B652-9046D4DEC608}" destId="{EA73342D-82F1-413D-90C1-CFD96EB884EE}" srcOrd="2" destOrd="0" parTransId="{6A6C85DD-002E-4E0F-896D-771D17421278}" sibTransId="{278222F4-42E3-46FB-9BDD-1B6260235EC6}"/>
    <dgm:cxn modelId="{2E7B2299-3C83-40E4-B5DC-5127F69E9823}" type="presOf" srcId="{10EF5651-9E19-4B73-8B52-3AB85B64B1B9}" destId="{0E5CE5E0-4FDF-43F5-8039-62ED3A897C6B}" srcOrd="0" destOrd="0" presId="urn:microsoft.com/office/officeart/2005/8/layout/equation1"/>
    <dgm:cxn modelId="{FE20D706-D065-4E6D-B87D-5765571DDAFF}" srcId="{E5ED21DB-3ACF-42C0-B652-9046D4DEC608}" destId="{D089AB73-766F-4557-A382-89F6DA2DE250}" srcOrd="0" destOrd="0" parTransId="{D9D31031-F38A-48B4-A62A-0A047516876B}" sibTransId="{FEAF416A-8B49-4EB1-8607-BCFDA54848C0}"/>
    <dgm:cxn modelId="{E07D52CD-A58F-4639-94AB-908686ABD68F}" type="presOf" srcId="{D089AB73-766F-4557-A382-89F6DA2DE250}" destId="{EBF67418-EC8A-485A-88BA-A398A9B86147}" srcOrd="0" destOrd="0" presId="urn:microsoft.com/office/officeart/2005/8/layout/equation1"/>
    <dgm:cxn modelId="{B0D05001-5D2B-4CA5-B4B6-02D894F5DA2D}" type="presOf" srcId="{E5ED21DB-3ACF-42C0-B652-9046D4DEC608}" destId="{CCF89A66-A9C9-46D3-8953-8C3A28168A7A}" srcOrd="0" destOrd="0" presId="urn:microsoft.com/office/officeart/2005/8/layout/equation1"/>
    <dgm:cxn modelId="{2C3A0655-31F1-4EB5-A20E-26C084DD2B3F}" srcId="{E5ED21DB-3ACF-42C0-B652-9046D4DEC608}" destId="{10EF5651-9E19-4B73-8B52-3AB85B64B1B9}" srcOrd="1" destOrd="0" parTransId="{30F35C6C-1C52-4420-8E44-41EFEDAED7A7}" sibTransId="{A9B38820-9B77-4EE1-BC8E-6305AD0220D3}"/>
    <dgm:cxn modelId="{29096D59-1272-40C0-9849-73CAC9CA4A83}" type="presParOf" srcId="{CCF89A66-A9C9-46D3-8953-8C3A28168A7A}" destId="{EBF67418-EC8A-485A-88BA-A398A9B86147}" srcOrd="0" destOrd="0" presId="urn:microsoft.com/office/officeart/2005/8/layout/equation1"/>
    <dgm:cxn modelId="{46E085FC-2C4A-4650-A069-4E3B7424DC9E}" type="presParOf" srcId="{CCF89A66-A9C9-46D3-8953-8C3A28168A7A}" destId="{619B59C2-E0C8-4495-B5FF-F8F4278CE5B9}" srcOrd="1" destOrd="0" presId="urn:microsoft.com/office/officeart/2005/8/layout/equation1"/>
    <dgm:cxn modelId="{DE699975-76BC-4C6E-B76C-5EBA67F8685B}" type="presParOf" srcId="{CCF89A66-A9C9-46D3-8953-8C3A28168A7A}" destId="{BEE17A9E-C6B3-41D2-B459-D7895CB89F87}" srcOrd="2" destOrd="0" presId="urn:microsoft.com/office/officeart/2005/8/layout/equation1"/>
    <dgm:cxn modelId="{B4284FE6-4926-4E6F-87F5-494E48CF3523}" type="presParOf" srcId="{CCF89A66-A9C9-46D3-8953-8C3A28168A7A}" destId="{EB88ABD3-149A-4A88-8969-DB2572C5EBAA}" srcOrd="3" destOrd="0" presId="urn:microsoft.com/office/officeart/2005/8/layout/equation1"/>
    <dgm:cxn modelId="{7522B100-FEBF-4699-BA85-C7AF4497495A}" type="presParOf" srcId="{CCF89A66-A9C9-46D3-8953-8C3A28168A7A}" destId="{0E5CE5E0-4FDF-43F5-8039-62ED3A897C6B}" srcOrd="4" destOrd="0" presId="urn:microsoft.com/office/officeart/2005/8/layout/equation1"/>
    <dgm:cxn modelId="{1979DB21-D5F9-44E8-BC2C-C43D26273577}" type="presParOf" srcId="{CCF89A66-A9C9-46D3-8953-8C3A28168A7A}" destId="{FB00A236-8C37-4F36-B5A8-A8757ADACC93}" srcOrd="5" destOrd="0" presId="urn:microsoft.com/office/officeart/2005/8/layout/equation1"/>
    <dgm:cxn modelId="{105FC471-85E4-4AF8-9663-F8E691A4A16B}" type="presParOf" srcId="{CCF89A66-A9C9-46D3-8953-8C3A28168A7A}" destId="{C585F01A-ACE9-4D51-B8F1-D57A79CF38D7}" srcOrd="6" destOrd="0" presId="urn:microsoft.com/office/officeart/2005/8/layout/equation1"/>
    <dgm:cxn modelId="{678D39E3-F696-4666-90FD-0F251ADC4457}" type="presParOf" srcId="{CCF89A66-A9C9-46D3-8953-8C3A28168A7A}" destId="{33238992-F70E-43D7-AF8B-EA11D6F1F611}" srcOrd="7" destOrd="0" presId="urn:microsoft.com/office/officeart/2005/8/layout/equation1"/>
    <dgm:cxn modelId="{0355C63D-51BA-456D-8B41-CD86CC964597}" type="presParOf" srcId="{CCF89A66-A9C9-46D3-8953-8C3A28168A7A}" destId="{1C82BD19-7902-4A75-93D6-407413871E9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1299D4-B004-4C9E-948A-BC6277D9C527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8E4B8B-81C8-4A99-B496-DF6CBABA734E}">
      <dgm:prSet phldrT="[Text]"/>
      <dgm:spPr/>
      <dgm:t>
        <a:bodyPr/>
        <a:lstStyle/>
        <a:p>
          <a:r>
            <a:rPr lang="en-US" dirty="0"/>
            <a:t>$25M</a:t>
          </a:r>
        </a:p>
      </dgm:t>
    </dgm:pt>
    <dgm:pt modelId="{AAF8DDB8-BF1B-4B16-BEDD-CB9E97EEA0EB}" type="parTrans" cxnId="{19C4C8B2-AC64-4174-AA9A-67840A22BE32}">
      <dgm:prSet/>
      <dgm:spPr/>
      <dgm:t>
        <a:bodyPr/>
        <a:lstStyle/>
        <a:p>
          <a:endParaRPr lang="en-US"/>
        </a:p>
      </dgm:t>
    </dgm:pt>
    <dgm:pt modelId="{FC46E7BE-4BD1-4A20-AFBA-5870DF65BA88}" type="sibTrans" cxnId="{19C4C8B2-AC64-4174-AA9A-67840A22BE32}">
      <dgm:prSet/>
      <dgm:spPr/>
      <dgm:t>
        <a:bodyPr/>
        <a:lstStyle/>
        <a:p>
          <a:endParaRPr lang="en-US"/>
        </a:p>
      </dgm:t>
    </dgm:pt>
    <dgm:pt modelId="{92F2A68D-2CE8-425D-BE01-BEE7623CB70A}">
      <dgm:prSet phldrT="[Text]"/>
      <dgm:spPr/>
      <dgm:t>
        <a:bodyPr/>
        <a:lstStyle/>
        <a:p>
          <a:r>
            <a:rPr lang="en-US" dirty="0"/>
            <a:t>Cash + In-Kind </a:t>
          </a:r>
        </a:p>
        <a:p>
          <a:r>
            <a:rPr lang="en-US" dirty="0"/>
            <a:t>Per Platform</a:t>
          </a:r>
        </a:p>
      </dgm:t>
    </dgm:pt>
    <dgm:pt modelId="{BEF7D2D4-0E3F-42A9-854D-DAD0C71B61A3}" type="parTrans" cxnId="{4DF4781C-8909-42C2-A3D4-ED6AEF5DDB2F}">
      <dgm:prSet/>
      <dgm:spPr/>
      <dgm:t>
        <a:bodyPr/>
        <a:lstStyle/>
        <a:p>
          <a:endParaRPr lang="en-US"/>
        </a:p>
      </dgm:t>
    </dgm:pt>
    <dgm:pt modelId="{B0809B79-4001-42E1-8C56-7066769566C7}" type="sibTrans" cxnId="{4DF4781C-8909-42C2-A3D4-ED6AEF5DDB2F}">
      <dgm:prSet/>
      <dgm:spPr/>
      <dgm:t>
        <a:bodyPr/>
        <a:lstStyle/>
        <a:p>
          <a:endParaRPr lang="en-US"/>
        </a:p>
      </dgm:t>
    </dgm:pt>
    <dgm:pt modelId="{438DBD59-3C66-40C3-AD22-72963BCC6ECC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7E90917A-0AD7-4881-97CA-8983D0070800}" type="parTrans" cxnId="{0B4C4A60-02D3-4E28-B1E4-BECA9853A6F2}">
      <dgm:prSet/>
      <dgm:spPr/>
      <dgm:t>
        <a:bodyPr/>
        <a:lstStyle/>
        <a:p>
          <a:endParaRPr lang="en-US"/>
        </a:p>
      </dgm:t>
    </dgm:pt>
    <dgm:pt modelId="{FB7DBADA-D201-429A-BEF7-5C413E7C7479}" type="sibTrans" cxnId="{0B4C4A60-02D3-4E28-B1E4-BECA9853A6F2}">
      <dgm:prSet/>
      <dgm:spPr/>
      <dgm:t>
        <a:bodyPr/>
        <a:lstStyle/>
        <a:p>
          <a:endParaRPr lang="en-US"/>
        </a:p>
      </dgm:t>
    </dgm:pt>
    <dgm:pt modelId="{CDB9AF08-8243-48AC-B8AE-5F92489982C4}">
      <dgm:prSet phldrT="[Text]"/>
      <dgm:spPr/>
      <dgm:t>
        <a:bodyPr/>
        <a:lstStyle/>
        <a:p>
          <a:r>
            <a:rPr lang="en-US" dirty="0"/>
            <a:t>City Scale Platforms</a:t>
          </a:r>
        </a:p>
      </dgm:t>
    </dgm:pt>
    <dgm:pt modelId="{27058834-29D3-4211-AEE6-586F6E2A946E}" type="parTrans" cxnId="{9E4E840F-9B94-43E9-8745-D4AE588C5568}">
      <dgm:prSet/>
      <dgm:spPr/>
      <dgm:t>
        <a:bodyPr/>
        <a:lstStyle/>
        <a:p>
          <a:endParaRPr lang="en-US"/>
        </a:p>
      </dgm:t>
    </dgm:pt>
    <dgm:pt modelId="{F91AE2C9-06C4-42EC-8DFF-51DB83957C3C}" type="sibTrans" cxnId="{9E4E840F-9B94-43E9-8745-D4AE588C5568}">
      <dgm:prSet/>
      <dgm:spPr/>
      <dgm:t>
        <a:bodyPr/>
        <a:lstStyle/>
        <a:p>
          <a:endParaRPr lang="en-US"/>
        </a:p>
      </dgm:t>
    </dgm:pt>
    <dgm:pt modelId="{850C2944-4E9D-492B-BB1B-75D91BCA0A51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703FA331-DF69-4E72-9DB2-629321EF3BA4}" type="parTrans" cxnId="{A48C8B10-68AC-4CB7-B936-898D2C3A1BCA}">
      <dgm:prSet/>
      <dgm:spPr/>
      <dgm:t>
        <a:bodyPr/>
        <a:lstStyle/>
        <a:p>
          <a:endParaRPr lang="en-US"/>
        </a:p>
      </dgm:t>
    </dgm:pt>
    <dgm:pt modelId="{A00B1DF4-3DE2-4252-85A3-527D819165F3}" type="sibTrans" cxnId="{A48C8B10-68AC-4CB7-B936-898D2C3A1BCA}">
      <dgm:prSet/>
      <dgm:spPr/>
      <dgm:t>
        <a:bodyPr/>
        <a:lstStyle/>
        <a:p>
          <a:endParaRPr lang="en-US"/>
        </a:p>
      </dgm:t>
    </dgm:pt>
    <dgm:pt modelId="{20FF4644-5BE7-43AC-9DF4-C6A1F5CCFEB3}">
      <dgm:prSet phldrT="[Text]"/>
      <dgm:spPr/>
      <dgm:t>
        <a:bodyPr/>
        <a:lstStyle/>
        <a:p>
          <a:r>
            <a:rPr lang="en-US" dirty="0"/>
            <a:t>Years of Funding</a:t>
          </a:r>
        </a:p>
      </dgm:t>
    </dgm:pt>
    <dgm:pt modelId="{D4933851-FB79-465E-B597-7D505AFF560E}" type="parTrans" cxnId="{3F418008-5F12-4EB3-984A-134281B7EF6D}">
      <dgm:prSet/>
      <dgm:spPr/>
      <dgm:t>
        <a:bodyPr/>
        <a:lstStyle/>
        <a:p>
          <a:endParaRPr lang="en-US"/>
        </a:p>
      </dgm:t>
    </dgm:pt>
    <dgm:pt modelId="{8973DA1D-2F7C-43FA-A4FC-EF680A26E67A}" type="sibTrans" cxnId="{3F418008-5F12-4EB3-984A-134281B7EF6D}">
      <dgm:prSet/>
      <dgm:spPr/>
      <dgm:t>
        <a:bodyPr/>
        <a:lstStyle/>
        <a:p>
          <a:endParaRPr lang="en-US"/>
        </a:p>
      </dgm:t>
    </dgm:pt>
    <dgm:pt modelId="{642ADD37-7B7D-42A2-B3F6-52A31B148362}" type="pres">
      <dgm:prSet presAssocID="{661299D4-B004-4C9E-948A-BC6277D9C52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E734A12-4ABD-4C3A-820E-8DD88B41A7A6}" type="pres">
      <dgm:prSet presAssocID="{208E4B8B-81C8-4A99-B496-DF6CBABA734E}" presName="composite" presStyleCnt="0"/>
      <dgm:spPr/>
    </dgm:pt>
    <dgm:pt modelId="{FE531C4F-6AED-44BF-B328-C273B2794DAD}" type="pres">
      <dgm:prSet presAssocID="{208E4B8B-81C8-4A99-B496-DF6CBABA734E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AFB054-0848-44BA-B15F-3449D8A750B2}" type="pres">
      <dgm:prSet presAssocID="{208E4B8B-81C8-4A99-B496-DF6CBABA734E}" presName="Childtext1" presStyleLbl="revTx" presStyleIdx="0" presStyleCnt="3" custScaleY="1541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5F85C-003F-4610-AA42-198C4B29E6FB}" type="pres">
      <dgm:prSet presAssocID="{208E4B8B-81C8-4A99-B496-DF6CBABA734E}" presName="BalanceSpacing" presStyleCnt="0"/>
      <dgm:spPr/>
    </dgm:pt>
    <dgm:pt modelId="{A770406C-89BC-41C2-8798-C28A86C9645C}" type="pres">
      <dgm:prSet presAssocID="{208E4B8B-81C8-4A99-B496-DF6CBABA734E}" presName="BalanceSpacing1" presStyleCnt="0"/>
      <dgm:spPr/>
    </dgm:pt>
    <dgm:pt modelId="{62B215AF-8BD7-4947-8093-02596420480E}" type="pres">
      <dgm:prSet presAssocID="{FC46E7BE-4BD1-4A20-AFBA-5870DF65BA88}" presName="Accent1Text" presStyleLbl="node1" presStyleIdx="1" presStyleCnt="6"/>
      <dgm:spPr/>
      <dgm:t>
        <a:bodyPr/>
        <a:lstStyle/>
        <a:p>
          <a:endParaRPr lang="en-US"/>
        </a:p>
      </dgm:t>
    </dgm:pt>
    <dgm:pt modelId="{A693DB31-59C0-431D-8834-B82417F11418}" type="pres">
      <dgm:prSet presAssocID="{FC46E7BE-4BD1-4A20-AFBA-5870DF65BA88}" presName="spaceBetweenRectangles" presStyleCnt="0"/>
      <dgm:spPr/>
    </dgm:pt>
    <dgm:pt modelId="{BC465FDF-1B7A-4637-9BE5-810DE6999CF0}" type="pres">
      <dgm:prSet presAssocID="{438DBD59-3C66-40C3-AD22-72963BCC6ECC}" presName="composite" presStyleCnt="0"/>
      <dgm:spPr/>
    </dgm:pt>
    <dgm:pt modelId="{71B362F2-E49C-448F-942B-B4A8887C10EA}" type="pres">
      <dgm:prSet presAssocID="{438DBD59-3C66-40C3-AD22-72963BCC6EC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7286EB-B78D-4B0B-B4AA-1A4E8258A3FC}" type="pres">
      <dgm:prSet presAssocID="{438DBD59-3C66-40C3-AD22-72963BCC6EC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11C3A6-5632-40AF-81EA-59ADE3E2EE1E}" type="pres">
      <dgm:prSet presAssocID="{438DBD59-3C66-40C3-AD22-72963BCC6ECC}" presName="BalanceSpacing" presStyleCnt="0"/>
      <dgm:spPr/>
    </dgm:pt>
    <dgm:pt modelId="{C81276AC-8F1C-4D0F-969C-F884E0807143}" type="pres">
      <dgm:prSet presAssocID="{438DBD59-3C66-40C3-AD22-72963BCC6ECC}" presName="BalanceSpacing1" presStyleCnt="0"/>
      <dgm:spPr/>
    </dgm:pt>
    <dgm:pt modelId="{AC5A827C-D229-4E2D-8EAB-88C3943F1B12}" type="pres">
      <dgm:prSet presAssocID="{FB7DBADA-D201-429A-BEF7-5C413E7C7479}" presName="Accent1Text" presStyleLbl="node1" presStyleIdx="3" presStyleCnt="6"/>
      <dgm:spPr/>
      <dgm:t>
        <a:bodyPr/>
        <a:lstStyle/>
        <a:p>
          <a:endParaRPr lang="en-US"/>
        </a:p>
      </dgm:t>
    </dgm:pt>
    <dgm:pt modelId="{9FAFBB68-DAE7-47EC-AE1D-7F87CD7D1783}" type="pres">
      <dgm:prSet presAssocID="{FB7DBADA-D201-429A-BEF7-5C413E7C7479}" presName="spaceBetweenRectangles" presStyleCnt="0"/>
      <dgm:spPr/>
    </dgm:pt>
    <dgm:pt modelId="{0BFE1BBE-BB47-4710-ABBF-6F7A5EB7B1B0}" type="pres">
      <dgm:prSet presAssocID="{850C2944-4E9D-492B-BB1B-75D91BCA0A51}" presName="composite" presStyleCnt="0"/>
      <dgm:spPr/>
    </dgm:pt>
    <dgm:pt modelId="{2E400FBE-67D7-4182-91FB-F3595FF7BD54}" type="pres">
      <dgm:prSet presAssocID="{850C2944-4E9D-492B-BB1B-75D91BCA0A51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69BCF7-90E7-4FBB-BA99-7307170720B7}" type="pres">
      <dgm:prSet presAssocID="{850C2944-4E9D-492B-BB1B-75D91BCA0A51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223164-E950-4E27-B575-CD43D59EC803}" type="pres">
      <dgm:prSet presAssocID="{850C2944-4E9D-492B-BB1B-75D91BCA0A51}" presName="BalanceSpacing" presStyleCnt="0"/>
      <dgm:spPr/>
    </dgm:pt>
    <dgm:pt modelId="{13E461F1-9C31-45BE-94ED-473CAA95ACA8}" type="pres">
      <dgm:prSet presAssocID="{850C2944-4E9D-492B-BB1B-75D91BCA0A51}" presName="BalanceSpacing1" presStyleCnt="0"/>
      <dgm:spPr/>
    </dgm:pt>
    <dgm:pt modelId="{31E3A369-FFA0-48EE-93B9-356262C52545}" type="pres">
      <dgm:prSet presAssocID="{A00B1DF4-3DE2-4252-85A3-527D819165F3}" presName="Accent1Text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12D3D217-440F-4552-BE7E-91109FA47280}" type="presOf" srcId="{208E4B8B-81C8-4A99-B496-DF6CBABA734E}" destId="{FE531C4F-6AED-44BF-B328-C273B2794DAD}" srcOrd="0" destOrd="0" presId="urn:microsoft.com/office/officeart/2008/layout/AlternatingHexagons"/>
    <dgm:cxn modelId="{9E4E840F-9B94-43E9-8745-D4AE588C5568}" srcId="{438DBD59-3C66-40C3-AD22-72963BCC6ECC}" destId="{CDB9AF08-8243-48AC-B8AE-5F92489982C4}" srcOrd="0" destOrd="0" parTransId="{27058834-29D3-4211-AEE6-586F6E2A946E}" sibTransId="{F91AE2C9-06C4-42EC-8DFF-51DB83957C3C}"/>
    <dgm:cxn modelId="{DB6D6A9E-C166-4F07-ACEF-A2AC48D93C08}" type="presOf" srcId="{92F2A68D-2CE8-425D-BE01-BEE7623CB70A}" destId="{D5AFB054-0848-44BA-B15F-3449D8A750B2}" srcOrd="0" destOrd="0" presId="urn:microsoft.com/office/officeart/2008/layout/AlternatingHexagons"/>
    <dgm:cxn modelId="{B479767F-A30A-4820-853E-CCF29751BF51}" type="presOf" srcId="{CDB9AF08-8243-48AC-B8AE-5F92489982C4}" destId="{7A7286EB-B78D-4B0B-B4AA-1A4E8258A3FC}" srcOrd="0" destOrd="0" presId="urn:microsoft.com/office/officeart/2008/layout/AlternatingHexagons"/>
    <dgm:cxn modelId="{E04FCE0A-A951-447C-B8DD-723940A9CF75}" type="presOf" srcId="{20FF4644-5BE7-43AC-9DF4-C6A1F5CCFEB3}" destId="{C769BCF7-90E7-4FBB-BA99-7307170720B7}" srcOrd="0" destOrd="0" presId="urn:microsoft.com/office/officeart/2008/layout/AlternatingHexagons"/>
    <dgm:cxn modelId="{A48C8B10-68AC-4CB7-B936-898D2C3A1BCA}" srcId="{661299D4-B004-4C9E-948A-BC6277D9C527}" destId="{850C2944-4E9D-492B-BB1B-75D91BCA0A51}" srcOrd="2" destOrd="0" parTransId="{703FA331-DF69-4E72-9DB2-629321EF3BA4}" sibTransId="{A00B1DF4-3DE2-4252-85A3-527D819165F3}"/>
    <dgm:cxn modelId="{19C4C8B2-AC64-4174-AA9A-67840A22BE32}" srcId="{661299D4-B004-4C9E-948A-BC6277D9C527}" destId="{208E4B8B-81C8-4A99-B496-DF6CBABA734E}" srcOrd="0" destOrd="0" parTransId="{AAF8DDB8-BF1B-4B16-BEDD-CB9E97EEA0EB}" sibTransId="{FC46E7BE-4BD1-4A20-AFBA-5870DF65BA88}"/>
    <dgm:cxn modelId="{4DF4781C-8909-42C2-A3D4-ED6AEF5DDB2F}" srcId="{208E4B8B-81C8-4A99-B496-DF6CBABA734E}" destId="{92F2A68D-2CE8-425D-BE01-BEE7623CB70A}" srcOrd="0" destOrd="0" parTransId="{BEF7D2D4-0E3F-42A9-854D-DAD0C71B61A3}" sibTransId="{B0809B79-4001-42E1-8C56-7066769566C7}"/>
    <dgm:cxn modelId="{9072E5E4-653E-47B0-82B6-E5C321461D69}" type="presOf" srcId="{850C2944-4E9D-492B-BB1B-75D91BCA0A51}" destId="{2E400FBE-67D7-4182-91FB-F3595FF7BD54}" srcOrd="0" destOrd="0" presId="urn:microsoft.com/office/officeart/2008/layout/AlternatingHexagons"/>
    <dgm:cxn modelId="{785AE98D-22E0-4B8B-85CB-CA12A4BD127B}" type="presOf" srcId="{FB7DBADA-D201-429A-BEF7-5C413E7C7479}" destId="{AC5A827C-D229-4E2D-8EAB-88C3943F1B12}" srcOrd="0" destOrd="0" presId="urn:microsoft.com/office/officeart/2008/layout/AlternatingHexagons"/>
    <dgm:cxn modelId="{3F418008-5F12-4EB3-984A-134281B7EF6D}" srcId="{850C2944-4E9D-492B-BB1B-75D91BCA0A51}" destId="{20FF4644-5BE7-43AC-9DF4-C6A1F5CCFEB3}" srcOrd="0" destOrd="0" parTransId="{D4933851-FB79-465E-B597-7D505AFF560E}" sibTransId="{8973DA1D-2F7C-43FA-A4FC-EF680A26E67A}"/>
    <dgm:cxn modelId="{DFE5D621-FF50-483E-AFC8-9B34083B043D}" type="presOf" srcId="{438DBD59-3C66-40C3-AD22-72963BCC6ECC}" destId="{71B362F2-E49C-448F-942B-B4A8887C10EA}" srcOrd="0" destOrd="0" presId="urn:microsoft.com/office/officeart/2008/layout/AlternatingHexagons"/>
    <dgm:cxn modelId="{6DC0517B-2F43-4F39-A346-8344F3C3922D}" type="presOf" srcId="{661299D4-B004-4C9E-948A-BC6277D9C527}" destId="{642ADD37-7B7D-42A2-B3F6-52A31B148362}" srcOrd="0" destOrd="0" presId="urn:microsoft.com/office/officeart/2008/layout/AlternatingHexagons"/>
    <dgm:cxn modelId="{0B4C4A60-02D3-4E28-B1E4-BECA9853A6F2}" srcId="{661299D4-B004-4C9E-948A-BC6277D9C527}" destId="{438DBD59-3C66-40C3-AD22-72963BCC6ECC}" srcOrd="1" destOrd="0" parTransId="{7E90917A-0AD7-4881-97CA-8983D0070800}" sibTransId="{FB7DBADA-D201-429A-BEF7-5C413E7C7479}"/>
    <dgm:cxn modelId="{303BAB60-361C-419B-81E8-CDD48C96F052}" type="presOf" srcId="{A00B1DF4-3DE2-4252-85A3-527D819165F3}" destId="{31E3A369-FFA0-48EE-93B9-356262C52545}" srcOrd="0" destOrd="0" presId="urn:microsoft.com/office/officeart/2008/layout/AlternatingHexagons"/>
    <dgm:cxn modelId="{C4482F51-F88C-4AFF-BF52-280F0A465791}" type="presOf" srcId="{FC46E7BE-4BD1-4A20-AFBA-5870DF65BA88}" destId="{62B215AF-8BD7-4947-8093-02596420480E}" srcOrd="0" destOrd="0" presId="urn:microsoft.com/office/officeart/2008/layout/AlternatingHexagons"/>
    <dgm:cxn modelId="{898DD8A2-14BD-4536-A4C1-33352B8C5BD0}" type="presParOf" srcId="{642ADD37-7B7D-42A2-B3F6-52A31B148362}" destId="{0E734A12-4ABD-4C3A-820E-8DD88B41A7A6}" srcOrd="0" destOrd="0" presId="urn:microsoft.com/office/officeart/2008/layout/AlternatingHexagons"/>
    <dgm:cxn modelId="{28E79677-0B25-446B-B145-9BB9C1F10DF6}" type="presParOf" srcId="{0E734A12-4ABD-4C3A-820E-8DD88B41A7A6}" destId="{FE531C4F-6AED-44BF-B328-C273B2794DAD}" srcOrd="0" destOrd="0" presId="urn:microsoft.com/office/officeart/2008/layout/AlternatingHexagons"/>
    <dgm:cxn modelId="{033749FA-6E4A-4668-AE88-503437A60338}" type="presParOf" srcId="{0E734A12-4ABD-4C3A-820E-8DD88B41A7A6}" destId="{D5AFB054-0848-44BA-B15F-3449D8A750B2}" srcOrd="1" destOrd="0" presId="urn:microsoft.com/office/officeart/2008/layout/AlternatingHexagons"/>
    <dgm:cxn modelId="{6E77CC0D-BE1D-4E63-8E4A-98514A34C570}" type="presParOf" srcId="{0E734A12-4ABD-4C3A-820E-8DD88B41A7A6}" destId="{6745F85C-003F-4610-AA42-198C4B29E6FB}" srcOrd="2" destOrd="0" presId="urn:microsoft.com/office/officeart/2008/layout/AlternatingHexagons"/>
    <dgm:cxn modelId="{ACA771D0-44FC-4646-8FDB-4702B6BFAD08}" type="presParOf" srcId="{0E734A12-4ABD-4C3A-820E-8DD88B41A7A6}" destId="{A770406C-89BC-41C2-8798-C28A86C9645C}" srcOrd="3" destOrd="0" presId="urn:microsoft.com/office/officeart/2008/layout/AlternatingHexagons"/>
    <dgm:cxn modelId="{40FDEA23-2D54-47DA-89E9-1B3D66860D23}" type="presParOf" srcId="{0E734A12-4ABD-4C3A-820E-8DD88B41A7A6}" destId="{62B215AF-8BD7-4947-8093-02596420480E}" srcOrd="4" destOrd="0" presId="urn:microsoft.com/office/officeart/2008/layout/AlternatingHexagons"/>
    <dgm:cxn modelId="{7ED85687-61BF-45D2-986B-51FCCA5FABCC}" type="presParOf" srcId="{642ADD37-7B7D-42A2-B3F6-52A31B148362}" destId="{A693DB31-59C0-431D-8834-B82417F11418}" srcOrd="1" destOrd="0" presId="urn:microsoft.com/office/officeart/2008/layout/AlternatingHexagons"/>
    <dgm:cxn modelId="{38B30551-52B8-4097-9D86-F69D39976CA9}" type="presParOf" srcId="{642ADD37-7B7D-42A2-B3F6-52A31B148362}" destId="{BC465FDF-1B7A-4637-9BE5-810DE6999CF0}" srcOrd="2" destOrd="0" presId="urn:microsoft.com/office/officeart/2008/layout/AlternatingHexagons"/>
    <dgm:cxn modelId="{43A1ED76-BA84-4D52-8F02-B36C5AE30BEE}" type="presParOf" srcId="{BC465FDF-1B7A-4637-9BE5-810DE6999CF0}" destId="{71B362F2-E49C-448F-942B-B4A8887C10EA}" srcOrd="0" destOrd="0" presId="urn:microsoft.com/office/officeart/2008/layout/AlternatingHexagons"/>
    <dgm:cxn modelId="{5785A7C7-ACCE-40FC-838C-E3134158E028}" type="presParOf" srcId="{BC465FDF-1B7A-4637-9BE5-810DE6999CF0}" destId="{7A7286EB-B78D-4B0B-B4AA-1A4E8258A3FC}" srcOrd="1" destOrd="0" presId="urn:microsoft.com/office/officeart/2008/layout/AlternatingHexagons"/>
    <dgm:cxn modelId="{DFAE4C16-D903-435C-8173-AEC7E3D1BA23}" type="presParOf" srcId="{BC465FDF-1B7A-4637-9BE5-810DE6999CF0}" destId="{4011C3A6-5632-40AF-81EA-59ADE3E2EE1E}" srcOrd="2" destOrd="0" presId="urn:microsoft.com/office/officeart/2008/layout/AlternatingHexagons"/>
    <dgm:cxn modelId="{26D560E8-18C4-499B-A368-9ED570F42080}" type="presParOf" srcId="{BC465FDF-1B7A-4637-9BE5-810DE6999CF0}" destId="{C81276AC-8F1C-4D0F-969C-F884E0807143}" srcOrd="3" destOrd="0" presId="urn:microsoft.com/office/officeart/2008/layout/AlternatingHexagons"/>
    <dgm:cxn modelId="{7E37FAB5-9FA3-44A7-8A53-6FA5E1B0AF34}" type="presParOf" srcId="{BC465FDF-1B7A-4637-9BE5-810DE6999CF0}" destId="{AC5A827C-D229-4E2D-8EAB-88C3943F1B12}" srcOrd="4" destOrd="0" presId="urn:microsoft.com/office/officeart/2008/layout/AlternatingHexagons"/>
    <dgm:cxn modelId="{28A81F43-E256-4F9F-9506-12A9AE0B7F15}" type="presParOf" srcId="{642ADD37-7B7D-42A2-B3F6-52A31B148362}" destId="{9FAFBB68-DAE7-47EC-AE1D-7F87CD7D1783}" srcOrd="3" destOrd="0" presId="urn:microsoft.com/office/officeart/2008/layout/AlternatingHexagons"/>
    <dgm:cxn modelId="{99CA5808-45AF-490E-9A0E-AA1ADEE6156A}" type="presParOf" srcId="{642ADD37-7B7D-42A2-B3F6-52A31B148362}" destId="{0BFE1BBE-BB47-4710-ABBF-6F7A5EB7B1B0}" srcOrd="4" destOrd="0" presId="urn:microsoft.com/office/officeart/2008/layout/AlternatingHexagons"/>
    <dgm:cxn modelId="{A289DCCF-2827-4018-BECE-222EC58C36F5}" type="presParOf" srcId="{0BFE1BBE-BB47-4710-ABBF-6F7A5EB7B1B0}" destId="{2E400FBE-67D7-4182-91FB-F3595FF7BD54}" srcOrd="0" destOrd="0" presId="urn:microsoft.com/office/officeart/2008/layout/AlternatingHexagons"/>
    <dgm:cxn modelId="{EFE1ED93-73FE-489E-97FB-8B7AC696A991}" type="presParOf" srcId="{0BFE1BBE-BB47-4710-ABBF-6F7A5EB7B1B0}" destId="{C769BCF7-90E7-4FBB-BA99-7307170720B7}" srcOrd="1" destOrd="0" presId="urn:microsoft.com/office/officeart/2008/layout/AlternatingHexagons"/>
    <dgm:cxn modelId="{D0516CC2-1305-4D5F-85BB-E13F1DEA115D}" type="presParOf" srcId="{0BFE1BBE-BB47-4710-ABBF-6F7A5EB7B1B0}" destId="{A2223164-E950-4E27-B575-CD43D59EC803}" srcOrd="2" destOrd="0" presId="urn:microsoft.com/office/officeart/2008/layout/AlternatingHexagons"/>
    <dgm:cxn modelId="{5E079E85-89FD-4341-86E3-9308B67DAFB1}" type="presParOf" srcId="{0BFE1BBE-BB47-4710-ABBF-6F7A5EB7B1B0}" destId="{13E461F1-9C31-45BE-94ED-473CAA95ACA8}" srcOrd="3" destOrd="0" presId="urn:microsoft.com/office/officeart/2008/layout/AlternatingHexagons"/>
    <dgm:cxn modelId="{9AA8DAA3-2250-40B2-8C7A-F9D99841FF9B}" type="presParOf" srcId="{0BFE1BBE-BB47-4710-ABBF-6F7A5EB7B1B0}" destId="{31E3A369-FFA0-48EE-93B9-356262C5254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AB9782-EA19-413C-84C6-E574E073BB39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BB4E5A-70C1-4B44-BC1E-D57BF200DAC9}">
      <dgm:prSet phldrT="[Text]"/>
      <dgm:spPr/>
      <dgm:t>
        <a:bodyPr/>
        <a:lstStyle/>
        <a:p>
          <a:r>
            <a:rPr lang="en-US" dirty="0" smtClean="0"/>
            <a:t>PAWR Platforms</a:t>
          </a:r>
          <a:endParaRPr lang="en-US" dirty="0"/>
        </a:p>
      </dgm:t>
    </dgm:pt>
    <dgm:pt modelId="{5E564EEE-816D-4DEC-AC08-6DA75AAB6097}" type="parTrans" cxnId="{B0C5DC48-3A99-44CA-8B2F-96B9FD39E5B7}">
      <dgm:prSet/>
      <dgm:spPr/>
      <dgm:t>
        <a:bodyPr/>
        <a:lstStyle/>
        <a:p>
          <a:endParaRPr lang="en-US"/>
        </a:p>
      </dgm:t>
    </dgm:pt>
    <dgm:pt modelId="{583BF272-C9EB-427E-8A1E-90D73A4A2A2F}" type="sibTrans" cxnId="{B0C5DC48-3A99-44CA-8B2F-96B9FD39E5B7}">
      <dgm:prSet/>
      <dgm:spPr/>
      <dgm:t>
        <a:bodyPr/>
        <a:lstStyle/>
        <a:p>
          <a:endParaRPr lang="en-US"/>
        </a:p>
      </dgm:t>
    </dgm:pt>
    <dgm:pt modelId="{EBBBD184-BD03-4CC1-8C9E-80585B749B09}">
      <dgm:prSet phldrT="[Text]"/>
      <dgm:spPr/>
      <dgm:t>
        <a:bodyPr/>
        <a:lstStyle/>
        <a:p>
          <a:r>
            <a:rPr lang="en-US" dirty="0" smtClean="0"/>
            <a:t>Easy “On-Boarding” Large User Base</a:t>
          </a:r>
          <a:endParaRPr lang="en-US" dirty="0"/>
        </a:p>
      </dgm:t>
    </dgm:pt>
    <dgm:pt modelId="{DFA6C8D3-60BE-4EAA-ACD1-B4ED302D9668}" type="parTrans" cxnId="{5713924B-0CB2-441A-94C1-F3C2BAB72BA4}">
      <dgm:prSet/>
      <dgm:spPr/>
      <dgm:t>
        <a:bodyPr/>
        <a:lstStyle/>
        <a:p>
          <a:endParaRPr lang="en-US"/>
        </a:p>
      </dgm:t>
    </dgm:pt>
    <dgm:pt modelId="{FEEA1E56-2413-4C9F-9AEB-B65B21D45D2F}" type="sibTrans" cxnId="{5713924B-0CB2-441A-94C1-F3C2BAB72BA4}">
      <dgm:prSet/>
      <dgm:spPr/>
      <dgm:t>
        <a:bodyPr/>
        <a:lstStyle/>
        <a:p>
          <a:endParaRPr lang="en-US"/>
        </a:p>
      </dgm:t>
    </dgm:pt>
    <dgm:pt modelId="{C44C9945-461A-49DC-9B38-86C08BEB9B3E}">
      <dgm:prSet phldrT="[Text]" custT="1"/>
      <dgm:spPr/>
      <dgm:t>
        <a:bodyPr/>
        <a:lstStyle/>
        <a:p>
          <a:r>
            <a:rPr lang="en-US" sz="1700" dirty="0" smtClean="0"/>
            <a:t>Access to Mature Technologies</a:t>
          </a:r>
          <a:endParaRPr lang="en-US" sz="1700" dirty="0"/>
        </a:p>
      </dgm:t>
    </dgm:pt>
    <dgm:pt modelId="{8063D44F-0DD7-452B-B6FC-6F2915E11C6C}" type="parTrans" cxnId="{E699596D-62FA-4EBD-9B0B-99510FF477F2}">
      <dgm:prSet/>
      <dgm:spPr/>
      <dgm:t>
        <a:bodyPr/>
        <a:lstStyle/>
        <a:p>
          <a:endParaRPr lang="en-US"/>
        </a:p>
      </dgm:t>
    </dgm:pt>
    <dgm:pt modelId="{C591B1F7-3ED4-4B15-B1CE-DEB9EB0AADB1}" type="sibTrans" cxnId="{E699596D-62FA-4EBD-9B0B-99510FF477F2}">
      <dgm:prSet/>
      <dgm:spPr/>
      <dgm:t>
        <a:bodyPr/>
        <a:lstStyle/>
        <a:p>
          <a:endParaRPr lang="en-US"/>
        </a:p>
      </dgm:t>
    </dgm:pt>
    <dgm:pt modelId="{C036F51D-4307-485F-94B6-54939CB42DFE}">
      <dgm:prSet phldrT="[Text]" custT="1"/>
      <dgm:spPr/>
      <dgm:t>
        <a:bodyPr/>
        <a:lstStyle/>
        <a:p>
          <a:r>
            <a:rPr lang="en-US" sz="1700" dirty="0" smtClean="0"/>
            <a:t>Heterogeneous, federated research cyberinfrastructure</a:t>
          </a:r>
          <a:endParaRPr lang="en-US" sz="1700" dirty="0"/>
        </a:p>
      </dgm:t>
    </dgm:pt>
    <dgm:pt modelId="{A4A793EC-2129-4671-B45B-1A138016D7E0}" type="parTrans" cxnId="{8F330533-4931-474D-B0DF-B15A63D77417}">
      <dgm:prSet/>
      <dgm:spPr/>
      <dgm:t>
        <a:bodyPr/>
        <a:lstStyle/>
        <a:p>
          <a:endParaRPr lang="en-US"/>
        </a:p>
      </dgm:t>
    </dgm:pt>
    <dgm:pt modelId="{73F83EDC-4F14-420D-81A9-43AAB0D98199}" type="sibTrans" cxnId="{8F330533-4931-474D-B0DF-B15A63D77417}">
      <dgm:prSet/>
      <dgm:spPr/>
      <dgm:t>
        <a:bodyPr/>
        <a:lstStyle/>
        <a:p>
          <a:endParaRPr lang="en-US"/>
        </a:p>
      </dgm:t>
    </dgm:pt>
    <dgm:pt modelId="{175B7074-2F60-483C-A997-E0E1786DA065}" type="pres">
      <dgm:prSet presAssocID="{B6AB9782-EA19-413C-84C6-E574E073BB39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0C570D7-C890-4BDB-BCF3-F1E30043976B}" type="pres">
      <dgm:prSet presAssocID="{80BB4E5A-70C1-4B44-BC1E-D57BF200DAC9}" presName="composite" presStyleCnt="0"/>
      <dgm:spPr/>
    </dgm:pt>
    <dgm:pt modelId="{2B8CCE9F-EFC6-47C8-9069-2014ADC5198F}" type="pres">
      <dgm:prSet presAssocID="{80BB4E5A-70C1-4B44-BC1E-D57BF200DAC9}" presName="ParentAccent1" presStyleLbl="alignNode1" presStyleIdx="0" presStyleCnt="34"/>
      <dgm:spPr/>
    </dgm:pt>
    <dgm:pt modelId="{51A9F7CF-177B-49B4-BA0F-D9E1AAAADB8A}" type="pres">
      <dgm:prSet presAssocID="{80BB4E5A-70C1-4B44-BC1E-D57BF200DAC9}" presName="ParentAccent2" presStyleLbl="alignNode1" presStyleIdx="1" presStyleCnt="34"/>
      <dgm:spPr/>
    </dgm:pt>
    <dgm:pt modelId="{CE050944-3527-4B63-B1E4-C770D4CD9746}" type="pres">
      <dgm:prSet presAssocID="{80BB4E5A-70C1-4B44-BC1E-D57BF200DAC9}" presName="ParentAccent3" presStyleLbl="alignNode1" presStyleIdx="2" presStyleCnt="34"/>
      <dgm:spPr/>
    </dgm:pt>
    <dgm:pt modelId="{C4685B70-9015-4685-AE67-8A48746CC86B}" type="pres">
      <dgm:prSet presAssocID="{80BB4E5A-70C1-4B44-BC1E-D57BF200DAC9}" presName="ParentAccent4" presStyleLbl="alignNode1" presStyleIdx="3" presStyleCnt="34"/>
      <dgm:spPr/>
    </dgm:pt>
    <dgm:pt modelId="{080C3900-DF43-48ED-9093-05C35E9684A4}" type="pres">
      <dgm:prSet presAssocID="{80BB4E5A-70C1-4B44-BC1E-D57BF200DAC9}" presName="ParentAccent5" presStyleLbl="alignNode1" presStyleIdx="4" presStyleCnt="34"/>
      <dgm:spPr/>
    </dgm:pt>
    <dgm:pt modelId="{FA8B76B0-9520-4578-A5FC-5DC01A911A80}" type="pres">
      <dgm:prSet presAssocID="{80BB4E5A-70C1-4B44-BC1E-D57BF200DAC9}" presName="ParentAccent6" presStyleLbl="alignNode1" presStyleIdx="5" presStyleCnt="34"/>
      <dgm:spPr/>
    </dgm:pt>
    <dgm:pt modelId="{D3E64278-E7F8-4DD8-B237-7434E30A4902}" type="pres">
      <dgm:prSet presAssocID="{80BB4E5A-70C1-4B44-BC1E-D57BF200DAC9}" presName="ParentAccent7" presStyleLbl="alignNode1" presStyleIdx="6" presStyleCnt="34"/>
      <dgm:spPr/>
    </dgm:pt>
    <dgm:pt modelId="{63F3523D-455C-4CCA-A368-B5114300555F}" type="pres">
      <dgm:prSet presAssocID="{80BB4E5A-70C1-4B44-BC1E-D57BF200DAC9}" presName="ParentAccent8" presStyleLbl="alignNode1" presStyleIdx="7" presStyleCnt="34"/>
      <dgm:spPr/>
    </dgm:pt>
    <dgm:pt modelId="{6E6E039D-DE92-4036-A422-99317E97CB21}" type="pres">
      <dgm:prSet presAssocID="{80BB4E5A-70C1-4B44-BC1E-D57BF200DAC9}" presName="ParentAccent9" presStyleLbl="alignNode1" presStyleIdx="8" presStyleCnt="34"/>
      <dgm:spPr/>
    </dgm:pt>
    <dgm:pt modelId="{CBD701CE-F294-4A78-8943-343D935384AD}" type="pres">
      <dgm:prSet presAssocID="{80BB4E5A-70C1-4B44-BC1E-D57BF200DAC9}" presName="ParentAccent10" presStyleLbl="alignNode1" presStyleIdx="9" presStyleCnt="34"/>
      <dgm:spPr/>
    </dgm:pt>
    <dgm:pt modelId="{B04961FE-32DE-4833-BCE0-0C0DAB056A5C}" type="pres">
      <dgm:prSet presAssocID="{80BB4E5A-70C1-4B44-BC1E-D57BF200DAC9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93A373-1139-43F0-B01E-7D4A856D9416}" type="pres">
      <dgm:prSet presAssocID="{EBBBD184-BD03-4CC1-8C9E-80585B749B09}" presName="Child1Accent1" presStyleLbl="alignNode1" presStyleIdx="11" presStyleCnt="34"/>
      <dgm:spPr/>
    </dgm:pt>
    <dgm:pt modelId="{10FCDF10-3347-4941-8D51-A62E80E917D9}" type="pres">
      <dgm:prSet presAssocID="{EBBBD184-BD03-4CC1-8C9E-80585B749B09}" presName="Child1Accent2" presStyleLbl="alignNode1" presStyleIdx="12" presStyleCnt="34"/>
      <dgm:spPr/>
    </dgm:pt>
    <dgm:pt modelId="{E98C06FD-392F-40EA-9408-ED2A2B881D82}" type="pres">
      <dgm:prSet presAssocID="{EBBBD184-BD03-4CC1-8C9E-80585B749B09}" presName="Child1Accent3" presStyleLbl="alignNode1" presStyleIdx="13" presStyleCnt="34"/>
      <dgm:spPr/>
    </dgm:pt>
    <dgm:pt modelId="{5AE3DC45-2D5D-4574-A39A-2E97311F8F99}" type="pres">
      <dgm:prSet presAssocID="{EBBBD184-BD03-4CC1-8C9E-80585B749B09}" presName="Child1Accent4" presStyleLbl="alignNode1" presStyleIdx="14" presStyleCnt="34"/>
      <dgm:spPr/>
    </dgm:pt>
    <dgm:pt modelId="{B785245F-AB4D-42D2-9C23-AE7998BDEFD7}" type="pres">
      <dgm:prSet presAssocID="{EBBBD184-BD03-4CC1-8C9E-80585B749B09}" presName="Child1Accent5" presStyleLbl="alignNode1" presStyleIdx="15" presStyleCnt="34"/>
      <dgm:spPr/>
    </dgm:pt>
    <dgm:pt modelId="{67108870-72CF-4E59-B71D-AF93B2E4B089}" type="pres">
      <dgm:prSet presAssocID="{EBBBD184-BD03-4CC1-8C9E-80585B749B09}" presName="Child1Accent6" presStyleLbl="alignNode1" presStyleIdx="16" presStyleCnt="34"/>
      <dgm:spPr/>
    </dgm:pt>
    <dgm:pt modelId="{0653074E-A810-493E-BCCD-E61D0FEFBA4B}" type="pres">
      <dgm:prSet presAssocID="{EBBBD184-BD03-4CC1-8C9E-80585B749B09}" presName="Child1Accent7" presStyleLbl="alignNode1" presStyleIdx="17" presStyleCnt="34"/>
      <dgm:spPr/>
    </dgm:pt>
    <dgm:pt modelId="{B95A237F-82C6-49A8-B9FF-5CA8FBF99D48}" type="pres">
      <dgm:prSet presAssocID="{EBBBD184-BD03-4CC1-8C9E-80585B749B09}" presName="Child1Accent8" presStyleLbl="alignNode1" presStyleIdx="18" presStyleCnt="34"/>
      <dgm:spPr/>
    </dgm:pt>
    <dgm:pt modelId="{591BEFF3-D910-45A7-9000-07A163A36807}" type="pres">
      <dgm:prSet presAssocID="{EBBBD184-BD03-4CC1-8C9E-80585B749B09}" presName="Child1Accent9" presStyleLbl="alignNode1" presStyleIdx="19" presStyleCnt="34"/>
      <dgm:spPr/>
    </dgm:pt>
    <dgm:pt modelId="{45B23B0D-C336-4EDE-AF03-3B1FBC96C1DB}" type="pres">
      <dgm:prSet presAssocID="{EBBBD184-BD03-4CC1-8C9E-80585B749B09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08D572-321F-43D9-A0CD-1F644E0424D6}" type="pres">
      <dgm:prSet presAssocID="{C44C9945-461A-49DC-9B38-86C08BEB9B3E}" presName="Child2Accent1" presStyleLbl="alignNode1" presStyleIdx="20" presStyleCnt="34"/>
      <dgm:spPr/>
    </dgm:pt>
    <dgm:pt modelId="{BA20C82A-A009-4283-BDAE-64639C8E3DDE}" type="pres">
      <dgm:prSet presAssocID="{C44C9945-461A-49DC-9B38-86C08BEB9B3E}" presName="Child2Accent2" presStyleLbl="alignNode1" presStyleIdx="21" presStyleCnt="34"/>
      <dgm:spPr/>
    </dgm:pt>
    <dgm:pt modelId="{D02CC28D-B8AF-4661-9740-4E2A68275CBE}" type="pres">
      <dgm:prSet presAssocID="{C44C9945-461A-49DC-9B38-86C08BEB9B3E}" presName="Child2Accent3" presStyleLbl="alignNode1" presStyleIdx="22" presStyleCnt="34"/>
      <dgm:spPr/>
    </dgm:pt>
    <dgm:pt modelId="{F6D1F421-2665-4C43-B459-40BEDEEE2319}" type="pres">
      <dgm:prSet presAssocID="{C44C9945-461A-49DC-9B38-86C08BEB9B3E}" presName="Child2Accent4" presStyleLbl="alignNode1" presStyleIdx="23" presStyleCnt="34"/>
      <dgm:spPr/>
    </dgm:pt>
    <dgm:pt modelId="{503B82A1-31A2-41AD-879F-BB45D02A1D31}" type="pres">
      <dgm:prSet presAssocID="{C44C9945-461A-49DC-9B38-86C08BEB9B3E}" presName="Child2Accent5" presStyleLbl="alignNode1" presStyleIdx="24" presStyleCnt="34"/>
      <dgm:spPr/>
    </dgm:pt>
    <dgm:pt modelId="{76542624-2304-4509-81F2-581FC4181245}" type="pres">
      <dgm:prSet presAssocID="{C44C9945-461A-49DC-9B38-86C08BEB9B3E}" presName="Child2Accent6" presStyleLbl="alignNode1" presStyleIdx="25" presStyleCnt="34"/>
      <dgm:spPr/>
    </dgm:pt>
    <dgm:pt modelId="{3A10AB3D-E46E-4D31-AC48-D4EF8D615967}" type="pres">
      <dgm:prSet presAssocID="{C44C9945-461A-49DC-9B38-86C08BEB9B3E}" presName="Child2Accent7" presStyleLbl="alignNode1" presStyleIdx="26" presStyleCnt="34"/>
      <dgm:spPr/>
    </dgm:pt>
    <dgm:pt modelId="{78FE6EC5-F693-4782-8727-89F48682C266}" type="pres">
      <dgm:prSet presAssocID="{C44C9945-461A-49DC-9B38-86C08BEB9B3E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FAECFD-E04B-4B7A-B356-68F856A418A3}" type="pres">
      <dgm:prSet presAssocID="{C036F51D-4307-485F-94B6-54939CB42DFE}" presName="Child3Accent1" presStyleLbl="alignNode1" presStyleIdx="27" presStyleCnt="34"/>
      <dgm:spPr/>
    </dgm:pt>
    <dgm:pt modelId="{D516FD8B-290F-487D-A02A-32C592B731A8}" type="pres">
      <dgm:prSet presAssocID="{C036F51D-4307-485F-94B6-54939CB42DFE}" presName="Child3Accent2" presStyleLbl="alignNode1" presStyleIdx="28" presStyleCnt="34"/>
      <dgm:spPr/>
    </dgm:pt>
    <dgm:pt modelId="{6807E78F-A76D-4631-8948-B64E2016327F}" type="pres">
      <dgm:prSet presAssocID="{C036F51D-4307-485F-94B6-54939CB42DFE}" presName="Child3Accent3" presStyleLbl="alignNode1" presStyleIdx="29" presStyleCnt="34"/>
      <dgm:spPr/>
    </dgm:pt>
    <dgm:pt modelId="{1EFD60EF-AED4-47A7-8732-246AC3DD8FC5}" type="pres">
      <dgm:prSet presAssocID="{C036F51D-4307-485F-94B6-54939CB42DFE}" presName="Child3Accent4" presStyleLbl="alignNode1" presStyleIdx="30" presStyleCnt="34"/>
      <dgm:spPr/>
    </dgm:pt>
    <dgm:pt modelId="{780583BC-1F37-43D4-937E-19A81B339420}" type="pres">
      <dgm:prSet presAssocID="{C036F51D-4307-485F-94B6-54939CB42DFE}" presName="Child3Accent5" presStyleLbl="alignNode1" presStyleIdx="31" presStyleCnt="34"/>
      <dgm:spPr/>
    </dgm:pt>
    <dgm:pt modelId="{86096D49-6619-41D0-AB3B-82E4B30EB1C9}" type="pres">
      <dgm:prSet presAssocID="{C036F51D-4307-485F-94B6-54939CB42DFE}" presName="Child3Accent6" presStyleLbl="alignNode1" presStyleIdx="32" presStyleCnt="34"/>
      <dgm:spPr/>
    </dgm:pt>
    <dgm:pt modelId="{4606E877-98BB-478E-9DD7-B17D367C2F50}" type="pres">
      <dgm:prSet presAssocID="{C036F51D-4307-485F-94B6-54939CB42DFE}" presName="Child3Accent7" presStyleLbl="alignNode1" presStyleIdx="33" presStyleCnt="34"/>
      <dgm:spPr/>
    </dgm:pt>
    <dgm:pt modelId="{9820AA7E-A637-4FF6-B075-9C028D72260D}" type="pres">
      <dgm:prSet presAssocID="{C036F51D-4307-485F-94B6-54939CB42DFE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57F514-D722-4572-B6DA-74057A6403B2}" type="presOf" srcId="{C44C9945-461A-49DC-9B38-86C08BEB9B3E}" destId="{78FE6EC5-F693-4782-8727-89F48682C266}" srcOrd="0" destOrd="0" presId="urn:microsoft.com/office/officeart/2011/layout/ConvergingText"/>
    <dgm:cxn modelId="{7D929FE7-6EC5-47F1-8D09-1DC0B6407C5E}" type="presOf" srcId="{C036F51D-4307-485F-94B6-54939CB42DFE}" destId="{9820AA7E-A637-4FF6-B075-9C028D72260D}" srcOrd="0" destOrd="0" presId="urn:microsoft.com/office/officeart/2011/layout/ConvergingText"/>
    <dgm:cxn modelId="{E699596D-62FA-4EBD-9B0B-99510FF477F2}" srcId="{80BB4E5A-70C1-4B44-BC1E-D57BF200DAC9}" destId="{C44C9945-461A-49DC-9B38-86C08BEB9B3E}" srcOrd="1" destOrd="0" parTransId="{8063D44F-0DD7-452B-B6FC-6F2915E11C6C}" sibTransId="{C591B1F7-3ED4-4B15-B1CE-DEB9EB0AADB1}"/>
    <dgm:cxn modelId="{60F4A9D1-66DA-4551-B392-3B2A21203321}" type="presOf" srcId="{EBBBD184-BD03-4CC1-8C9E-80585B749B09}" destId="{45B23B0D-C336-4EDE-AF03-3B1FBC96C1DB}" srcOrd="0" destOrd="0" presId="urn:microsoft.com/office/officeart/2011/layout/ConvergingText"/>
    <dgm:cxn modelId="{5713924B-0CB2-441A-94C1-F3C2BAB72BA4}" srcId="{80BB4E5A-70C1-4B44-BC1E-D57BF200DAC9}" destId="{EBBBD184-BD03-4CC1-8C9E-80585B749B09}" srcOrd="0" destOrd="0" parTransId="{DFA6C8D3-60BE-4EAA-ACD1-B4ED302D9668}" sibTransId="{FEEA1E56-2413-4C9F-9AEB-B65B21D45D2F}"/>
    <dgm:cxn modelId="{8F330533-4931-474D-B0DF-B15A63D77417}" srcId="{80BB4E5A-70C1-4B44-BC1E-D57BF200DAC9}" destId="{C036F51D-4307-485F-94B6-54939CB42DFE}" srcOrd="2" destOrd="0" parTransId="{A4A793EC-2129-4671-B45B-1A138016D7E0}" sibTransId="{73F83EDC-4F14-420D-81A9-43AAB0D98199}"/>
    <dgm:cxn modelId="{3EBD1C65-49B5-453B-998C-17E55F07EAAB}" type="presOf" srcId="{80BB4E5A-70C1-4B44-BC1E-D57BF200DAC9}" destId="{B04961FE-32DE-4833-BCE0-0C0DAB056A5C}" srcOrd="0" destOrd="0" presId="urn:microsoft.com/office/officeart/2011/layout/ConvergingText"/>
    <dgm:cxn modelId="{B0C5DC48-3A99-44CA-8B2F-96B9FD39E5B7}" srcId="{B6AB9782-EA19-413C-84C6-E574E073BB39}" destId="{80BB4E5A-70C1-4B44-BC1E-D57BF200DAC9}" srcOrd="0" destOrd="0" parTransId="{5E564EEE-816D-4DEC-AC08-6DA75AAB6097}" sibTransId="{583BF272-C9EB-427E-8A1E-90D73A4A2A2F}"/>
    <dgm:cxn modelId="{B3E4294C-FE94-4FEE-8327-05255302B4CB}" type="presOf" srcId="{B6AB9782-EA19-413C-84C6-E574E073BB39}" destId="{175B7074-2F60-483C-A997-E0E1786DA065}" srcOrd="0" destOrd="0" presId="urn:microsoft.com/office/officeart/2011/layout/ConvergingText"/>
    <dgm:cxn modelId="{511E5AD7-978E-4304-AF6F-6BF15641C11E}" type="presParOf" srcId="{175B7074-2F60-483C-A997-E0E1786DA065}" destId="{60C570D7-C890-4BDB-BCF3-F1E30043976B}" srcOrd="0" destOrd="0" presId="urn:microsoft.com/office/officeart/2011/layout/ConvergingText"/>
    <dgm:cxn modelId="{A2414282-35E8-42D2-B489-5F0B30EFB16B}" type="presParOf" srcId="{60C570D7-C890-4BDB-BCF3-F1E30043976B}" destId="{2B8CCE9F-EFC6-47C8-9069-2014ADC5198F}" srcOrd="0" destOrd="0" presId="urn:microsoft.com/office/officeart/2011/layout/ConvergingText"/>
    <dgm:cxn modelId="{525867D1-3C2C-4439-B5BC-5AEFB6AC5EDD}" type="presParOf" srcId="{60C570D7-C890-4BDB-BCF3-F1E30043976B}" destId="{51A9F7CF-177B-49B4-BA0F-D9E1AAAADB8A}" srcOrd="1" destOrd="0" presId="urn:microsoft.com/office/officeart/2011/layout/ConvergingText"/>
    <dgm:cxn modelId="{1A2F93DA-BB9A-4D7D-928C-20BEFF2009BE}" type="presParOf" srcId="{60C570D7-C890-4BDB-BCF3-F1E30043976B}" destId="{CE050944-3527-4B63-B1E4-C770D4CD9746}" srcOrd="2" destOrd="0" presId="urn:microsoft.com/office/officeart/2011/layout/ConvergingText"/>
    <dgm:cxn modelId="{15788F30-BDDE-494C-A3B0-FA5927380B98}" type="presParOf" srcId="{60C570D7-C890-4BDB-BCF3-F1E30043976B}" destId="{C4685B70-9015-4685-AE67-8A48746CC86B}" srcOrd="3" destOrd="0" presId="urn:microsoft.com/office/officeart/2011/layout/ConvergingText"/>
    <dgm:cxn modelId="{CDA7B408-FC8B-4DBC-8FFF-59D8AD46633D}" type="presParOf" srcId="{60C570D7-C890-4BDB-BCF3-F1E30043976B}" destId="{080C3900-DF43-48ED-9093-05C35E9684A4}" srcOrd="4" destOrd="0" presId="urn:microsoft.com/office/officeart/2011/layout/ConvergingText"/>
    <dgm:cxn modelId="{C50AF945-4B37-4507-9162-2E6BB0F3F680}" type="presParOf" srcId="{60C570D7-C890-4BDB-BCF3-F1E30043976B}" destId="{FA8B76B0-9520-4578-A5FC-5DC01A911A80}" srcOrd="5" destOrd="0" presId="urn:microsoft.com/office/officeart/2011/layout/ConvergingText"/>
    <dgm:cxn modelId="{02C35016-27BF-4361-935C-D8E38E589DB8}" type="presParOf" srcId="{60C570D7-C890-4BDB-BCF3-F1E30043976B}" destId="{D3E64278-E7F8-4DD8-B237-7434E30A4902}" srcOrd="6" destOrd="0" presId="urn:microsoft.com/office/officeart/2011/layout/ConvergingText"/>
    <dgm:cxn modelId="{6960CB40-19D6-4E71-8639-5E17EBACCA97}" type="presParOf" srcId="{60C570D7-C890-4BDB-BCF3-F1E30043976B}" destId="{63F3523D-455C-4CCA-A368-B5114300555F}" srcOrd="7" destOrd="0" presId="urn:microsoft.com/office/officeart/2011/layout/ConvergingText"/>
    <dgm:cxn modelId="{C701BFE9-9B66-46F5-AE15-E38702EE1E65}" type="presParOf" srcId="{60C570D7-C890-4BDB-BCF3-F1E30043976B}" destId="{6E6E039D-DE92-4036-A422-99317E97CB21}" srcOrd="8" destOrd="0" presId="urn:microsoft.com/office/officeart/2011/layout/ConvergingText"/>
    <dgm:cxn modelId="{36BB83E1-ACA9-479C-AE09-23F30018F5C1}" type="presParOf" srcId="{60C570D7-C890-4BDB-BCF3-F1E30043976B}" destId="{CBD701CE-F294-4A78-8943-343D935384AD}" srcOrd="9" destOrd="0" presId="urn:microsoft.com/office/officeart/2011/layout/ConvergingText"/>
    <dgm:cxn modelId="{B62ACD1A-F7B3-48A6-AE22-231888FC5E39}" type="presParOf" srcId="{60C570D7-C890-4BDB-BCF3-F1E30043976B}" destId="{B04961FE-32DE-4833-BCE0-0C0DAB056A5C}" srcOrd="10" destOrd="0" presId="urn:microsoft.com/office/officeart/2011/layout/ConvergingText"/>
    <dgm:cxn modelId="{054F8849-0923-46C6-8445-1F12BA61BE1A}" type="presParOf" srcId="{60C570D7-C890-4BDB-BCF3-F1E30043976B}" destId="{F293A373-1139-43F0-B01E-7D4A856D9416}" srcOrd="11" destOrd="0" presId="urn:microsoft.com/office/officeart/2011/layout/ConvergingText"/>
    <dgm:cxn modelId="{CDACC453-EF06-4124-8D21-82DC2E0D9193}" type="presParOf" srcId="{60C570D7-C890-4BDB-BCF3-F1E30043976B}" destId="{10FCDF10-3347-4941-8D51-A62E80E917D9}" srcOrd="12" destOrd="0" presId="urn:microsoft.com/office/officeart/2011/layout/ConvergingText"/>
    <dgm:cxn modelId="{60772A6E-5BEC-4457-BE75-BF8FECE31A08}" type="presParOf" srcId="{60C570D7-C890-4BDB-BCF3-F1E30043976B}" destId="{E98C06FD-392F-40EA-9408-ED2A2B881D82}" srcOrd="13" destOrd="0" presId="urn:microsoft.com/office/officeart/2011/layout/ConvergingText"/>
    <dgm:cxn modelId="{04D82101-4572-4F81-9698-579E171F9CCE}" type="presParOf" srcId="{60C570D7-C890-4BDB-BCF3-F1E30043976B}" destId="{5AE3DC45-2D5D-4574-A39A-2E97311F8F99}" srcOrd="14" destOrd="0" presId="urn:microsoft.com/office/officeart/2011/layout/ConvergingText"/>
    <dgm:cxn modelId="{A5D4BF07-1C06-43B9-8C2C-A53E8EA56638}" type="presParOf" srcId="{60C570D7-C890-4BDB-BCF3-F1E30043976B}" destId="{B785245F-AB4D-42D2-9C23-AE7998BDEFD7}" srcOrd="15" destOrd="0" presId="urn:microsoft.com/office/officeart/2011/layout/ConvergingText"/>
    <dgm:cxn modelId="{E34C8394-8F58-4F7D-A3E3-D967BF682B04}" type="presParOf" srcId="{60C570D7-C890-4BDB-BCF3-F1E30043976B}" destId="{67108870-72CF-4E59-B71D-AF93B2E4B089}" srcOrd="16" destOrd="0" presId="urn:microsoft.com/office/officeart/2011/layout/ConvergingText"/>
    <dgm:cxn modelId="{09CFAF33-58B9-4531-BD3D-C2110493EFAD}" type="presParOf" srcId="{60C570D7-C890-4BDB-BCF3-F1E30043976B}" destId="{0653074E-A810-493E-BCCD-E61D0FEFBA4B}" srcOrd="17" destOrd="0" presId="urn:microsoft.com/office/officeart/2011/layout/ConvergingText"/>
    <dgm:cxn modelId="{12E94DDD-1211-4BC7-87D3-57639EA82F85}" type="presParOf" srcId="{60C570D7-C890-4BDB-BCF3-F1E30043976B}" destId="{B95A237F-82C6-49A8-B9FF-5CA8FBF99D48}" srcOrd="18" destOrd="0" presId="urn:microsoft.com/office/officeart/2011/layout/ConvergingText"/>
    <dgm:cxn modelId="{BA043151-CFBC-41E5-89B3-7E6D55D3102C}" type="presParOf" srcId="{60C570D7-C890-4BDB-BCF3-F1E30043976B}" destId="{591BEFF3-D910-45A7-9000-07A163A36807}" srcOrd="19" destOrd="0" presId="urn:microsoft.com/office/officeart/2011/layout/ConvergingText"/>
    <dgm:cxn modelId="{DB2F78B3-A947-4274-86FF-B2F8047A1444}" type="presParOf" srcId="{60C570D7-C890-4BDB-BCF3-F1E30043976B}" destId="{45B23B0D-C336-4EDE-AF03-3B1FBC96C1DB}" srcOrd="20" destOrd="0" presId="urn:microsoft.com/office/officeart/2011/layout/ConvergingText"/>
    <dgm:cxn modelId="{48833BDA-FA24-4709-8361-232E892A760D}" type="presParOf" srcId="{60C570D7-C890-4BDB-BCF3-F1E30043976B}" destId="{6C08D572-321F-43D9-A0CD-1F644E0424D6}" srcOrd="21" destOrd="0" presId="urn:microsoft.com/office/officeart/2011/layout/ConvergingText"/>
    <dgm:cxn modelId="{746861F6-AB91-4AF2-A7E5-E2119A81528B}" type="presParOf" srcId="{60C570D7-C890-4BDB-BCF3-F1E30043976B}" destId="{BA20C82A-A009-4283-BDAE-64639C8E3DDE}" srcOrd="22" destOrd="0" presId="urn:microsoft.com/office/officeart/2011/layout/ConvergingText"/>
    <dgm:cxn modelId="{451C2613-507E-4F77-AEAC-B2C13B6DD41E}" type="presParOf" srcId="{60C570D7-C890-4BDB-BCF3-F1E30043976B}" destId="{D02CC28D-B8AF-4661-9740-4E2A68275CBE}" srcOrd="23" destOrd="0" presId="urn:microsoft.com/office/officeart/2011/layout/ConvergingText"/>
    <dgm:cxn modelId="{78B15323-BE06-4A5D-9E24-056D178A0DEA}" type="presParOf" srcId="{60C570D7-C890-4BDB-BCF3-F1E30043976B}" destId="{F6D1F421-2665-4C43-B459-40BEDEEE2319}" srcOrd="24" destOrd="0" presId="urn:microsoft.com/office/officeart/2011/layout/ConvergingText"/>
    <dgm:cxn modelId="{91F04757-75F8-4F61-A683-5864352EE864}" type="presParOf" srcId="{60C570D7-C890-4BDB-BCF3-F1E30043976B}" destId="{503B82A1-31A2-41AD-879F-BB45D02A1D31}" srcOrd="25" destOrd="0" presId="urn:microsoft.com/office/officeart/2011/layout/ConvergingText"/>
    <dgm:cxn modelId="{7333A4E6-D86D-4B67-AF61-34620CF77FD0}" type="presParOf" srcId="{60C570D7-C890-4BDB-BCF3-F1E30043976B}" destId="{76542624-2304-4509-81F2-581FC4181245}" srcOrd="26" destOrd="0" presId="urn:microsoft.com/office/officeart/2011/layout/ConvergingText"/>
    <dgm:cxn modelId="{6BD26317-4FF8-481D-9115-61AD536A07EE}" type="presParOf" srcId="{60C570D7-C890-4BDB-BCF3-F1E30043976B}" destId="{3A10AB3D-E46E-4D31-AC48-D4EF8D615967}" srcOrd="27" destOrd="0" presId="urn:microsoft.com/office/officeart/2011/layout/ConvergingText"/>
    <dgm:cxn modelId="{90BC6511-8F5F-4E1A-BEA1-1F6D7FC43DF8}" type="presParOf" srcId="{60C570D7-C890-4BDB-BCF3-F1E30043976B}" destId="{78FE6EC5-F693-4782-8727-89F48682C266}" srcOrd="28" destOrd="0" presId="urn:microsoft.com/office/officeart/2011/layout/ConvergingText"/>
    <dgm:cxn modelId="{04C3F7DB-4306-43D9-8781-315D8540A474}" type="presParOf" srcId="{60C570D7-C890-4BDB-BCF3-F1E30043976B}" destId="{DCFAECFD-E04B-4B7A-B356-68F856A418A3}" srcOrd="29" destOrd="0" presId="urn:microsoft.com/office/officeart/2011/layout/ConvergingText"/>
    <dgm:cxn modelId="{ACF08DF3-84B0-4C9A-BD73-68BF4F916629}" type="presParOf" srcId="{60C570D7-C890-4BDB-BCF3-F1E30043976B}" destId="{D516FD8B-290F-487D-A02A-32C592B731A8}" srcOrd="30" destOrd="0" presId="urn:microsoft.com/office/officeart/2011/layout/ConvergingText"/>
    <dgm:cxn modelId="{6D72517D-418C-4539-B452-0E59AD9A8C6D}" type="presParOf" srcId="{60C570D7-C890-4BDB-BCF3-F1E30043976B}" destId="{6807E78F-A76D-4631-8948-B64E2016327F}" srcOrd="31" destOrd="0" presId="urn:microsoft.com/office/officeart/2011/layout/ConvergingText"/>
    <dgm:cxn modelId="{911C5683-E59B-43D8-AB2D-76F9876D6242}" type="presParOf" srcId="{60C570D7-C890-4BDB-BCF3-F1E30043976B}" destId="{1EFD60EF-AED4-47A7-8732-246AC3DD8FC5}" srcOrd="32" destOrd="0" presId="urn:microsoft.com/office/officeart/2011/layout/ConvergingText"/>
    <dgm:cxn modelId="{528B28B0-0EA4-4661-9F74-528CE60A9B14}" type="presParOf" srcId="{60C570D7-C890-4BDB-BCF3-F1E30043976B}" destId="{780583BC-1F37-43D4-937E-19A81B339420}" srcOrd="33" destOrd="0" presId="urn:microsoft.com/office/officeart/2011/layout/ConvergingText"/>
    <dgm:cxn modelId="{DFD356ED-FE2E-4053-A917-0DCB8A53F190}" type="presParOf" srcId="{60C570D7-C890-4BDB-BCF3-F1E30043976B}" destId="{86096D49-6619-41D0-AB3B-82E4B30EB1C9}" srcOrd="34" destOrd="0" presId="urn:microsoft.com/office/officeart/2011/layout/ConvergingText"/>
    <dgm:cxn modelId="{81CB2CCB-C042-4B44-B9BE-1C593413DF2A}" type="presParOf" srcId="{60C570D7-C890-4BDB-BCF3-F1E30043976B}" destId="{4606E877-98BB-478E-9DD7-B17D367C2F50}" srcOrd="35" destOrd="0" presId="urn:microsoft.com/office/officeart/2011/layout/ConvergingText"/>
    <dgm:cxn modelId="{22C0D66E-C837-4698-8456-293499C273DF}" type="presParOf" srcId="{60C570D7-C890-4BDB-BCF3-F1E30043976B}" destId="{9820AA7E-A637-4FF6-B075-9C028D72260D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6AB9782-EA19-413C-84C6-E574E073BB39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BB4E5A-70C1-4B44-BC1E-D57BF200DAC9}">
      <dgm:prSet phldrT="[Text]"/>
      <dgm:spPr/>
      <dgm:t>
        <a:bodyPr/>
        <a:lstStyle/>
        <a:p>
          <a:r>
            <a:rPr lang="en-US" dirty="0" smtClean="0"/>
            <a:t>GENI</a:t>
          </a:r>
          <a:endParaRPr lang="en-US" dirty="0"/>
        </a:p>
      </dgm:t>
    </dgm:pt>
    <dgm:pt modelId="{5E564EEE-816D-4DEC-AC08-6DA75AAB6097}" type="parTrans" cxnId="{B0C5DC48-3A99-44CA-8B2F-96B9FD39E5B7}">
      <dgm:prSet/>
      <dgm:spPr/>
      <dgm:t>
        <a:bodyPr/>
        <a:lstStyle/>
        <a:p>
          <a:endParaRPr lang="en-US"/>
        </a:p>
      </dgm:t>
    </dgm:pt>
    <dgm:pt modelId="{583BF272-C9EB-427E-8A1E-90D73A4A2A2F}" type="sibTrans" cxnId="{B0C5DC48-3A99-44CA-8B2F-96B9FD39E5B7}">
      <dgm:prSet/>
      <dgm:spPr/>
      <dgm:t>
        <a:bodyPr/>
        <a:lstStyle/>
        <a:p>
          <a:endParaRPr lang="en-US"/>
        </a:p>
      </dgm:t>
    </dgm:pt>
    <dgm:pt modelId="{EBBBD184-BD03-4CC1-8C9E-80585B749B09}">
      <dgm:prSet phldrT="[Text]"/>
      <dgm:spPr/>
      <dgm:t>
        <a:bodyPr/>
        <a:lstStyle/>
        <a:p>
          <a:r>
            <a:rPr lang="en-US" dirty="0" smtClean="0"/>
            <a:t>Application-Use Case Development</a:t>
          </a:r>
          <a:endParaRPr lang="en-US" dirty="0"/>
        </a:p>
      </dgm:t>
    </dgm:pt>
    <dgm:pt modelId="{DFA6C8D3-60BE-4EAA-ACD1-B4ED302D9668}" type="parTrans" cxnId="{5713924B-0CB2-441A-94C1-F3C2BAB72BA4}">
      <dgm:prSet/>
      <dgm:spPr/>
      <dgm:t>
        <a:bodyPr/>
        <a:lstStyle/>
        <a:p>
          <a:endParaRPr lang="en-US"/>
        </a:p>
      </dgm:t>
    </dgm:pt>
    <dgm:pt modelId="{FEEA1E56-2413-4C9F-9AEB-B65B21D45D2F}" type="sibTrans" cxnId="{5713924B-0CB2-441A-94C1-F3C2BAB72BA4}">
      <dgm:prSet/>
      <dgm:spPr/>
      <dgm:t>
        <a:bodyPr/>
        <a:lstStyle/>
        <a:p>
          <a:endParaRPr lang="en-US"/>
        </a:p>
      </dgm:t>
    </dgm:pt>
    <dgm:pt modelId="{C44C9945-461A-49DC-9B38-86C08BEB9B3E}">
      <dgm:prSet phldrT="[Text]" custT="1"/>
      <dgm:spPr/>
      <dgm:t>
        <a:bodyPr/>
        <a:lstStyle/>
        <a:p>
          <a:r>
            <a:rPr lang="en-US" sz="1400" dirty="0" smtClean="0"/>
            <a:t>Federation Common API for Wireless, </a:t>
          </a:r>
          <a:r>
            <a:rPr lang="en-US" sz="1400" dirty="0" err="1" smtClean="0"/>
            <a:t>Network,Cloud</a:t>
          </a:r>
          <a:r>
            <a:rPr lang="en-US" sz="1400" dirty="0" smtClean="0"/>
            <a:t> Resources</a:t>
          </a:r>
          <a:endParaRPr lang="en-US" sz="1400" dirty="0"/>
        </a:p>
      </dgm:t>
    </dgm:pt>
    <dgm:pt modelId="{8063D44F-0DD7-452B-B6FC-6F2915E11C6C}" type="parTrans" cxnId="{E699596D-62FA-4EBD-9B0B-99510FF477F2}">
      <dgm:prSet/>
      <dgm:spPr/>
      <dgm:t>
        <a:bodyPr/>
        <a:lstStyle/>
        <a:p>
          <a:endParaRPr lang="en-US"/>
        </a:p>
      </dgm:t>
    </dgm:pt>
    <dgm:pt modelId="{C591B1F7-3ED4-4B15-B1CE-DEB9EB0AADB1}" type="sibTrans" cxnId="{E699596D-62FA-4EBD-9B0B-99510FF477F2}">
      <dgm:prSet/>
      <dgm:spPr/>
      <dgm:t>
        <a:bodyPr/>
        <a:lstStyle/>
        <a:p>
          <a:endParaRPr lang="en-US"/>
        </a:p>
      </dgm:t>
    </dgm:pt>
    <dgm:pt modelId="{C036F51D-4307-485F-94B6-54939CB42DFE}">
      <dgm:prSet phldrT="[Text]" custT="1"/>
      <dgm:spPr/>
      <dgm:t>
        <a:bodyPr/>
        <a:lstStyle/>
        <a:p>
          <a:r>
            <a:rPr lang="en-US" sz="1700" dirty="0" smtClean="0"/>
            <a:t>Outreach Activities to Align with Industry</a:t>
          </a:r>
          <a:endParaRPr lang="en-US" sz="1700" dirty="0"/>
        </a:p>
      </dgm:t>
    </dgm:pt>
    <dgm:pt modelId="{A4A793EC-2129-4671-B45B-1A138016D7E0}" type="parTrans" cxnId="{8F330533-4931-474D-B0DF-B15A63D77417}">
      <dgm:prSet/>
      <dgm:spPr/>
      <dgm:t>
        <a:bodyPr/>
        <a:lstStyle/>
        <a:p>
          <a:endParaRPr lang="en-US"/>
        </a:p>
      </dgm:t>
    </dgm:pt>
    <dgm:pt modelId="{73F83EDC-4F14-420D-81A9-43AAB0D98199}" type="sibTrans" cxnId="{8F330533-4931-474D-B0DF-B15A63D77417}">
      <dgm:prSet/>
      <dgm:spPr/>
      <dgm:t>
        <a:bodyPr/>
        <a:lstStyle/>
        <a:p>
          <a:endParaRPr lang="en-US"/>
        </a:p>
      </dgm:t>
    </dgm:pt>
    <dgm:pt modelId="{175B7074-2F60-483C-A997-E0E1786DA065}" type="pres">
      <dgm:prSet presAssocID="{B6AB9782-EA19-413C-84C6-E574E073BB39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0C570D7-C890-4BDB-BCF3-F1E30043976B}" type="pres">
      <dgm:prSet presAssocID="{80BB4E5A-70C1-4B44-BC1E-D57BF200DAC9}" presName="composite" presStyleCnt="0"/>
      <dgm:spPr/>
    </dgm:pt>
    <dgm:pt modelId="{2B8CCE9F-EFC6-47C8-9069-2014ADC5198F}" type="pres">
      <dgm:prSet presAssocID="{80BB4E5A-70C1-4B44-BC1E-D57BF200DAC9}" presName="ParentAccent1" presStyleLbl="alignNode1" presStyleIdx="0" presStyleCnt="34"/>
      <dgm:spPr/>
    </dgm:pt>
    <dgm:pt modelId="{51A9F7CF-177B-49B4-BA0F-D9E1AAAADB8A}" type="pres">
      <dgm:prSet presAssocID="{80BB4E5A-70C1-4B44-BC1E-D57BF200DAC9}" presName="ParentAccent2" presStyleLbl="alignNode1" presStyleIdx="1" presStyleCnt="34"/>
      <dgm:spPr/>
    </dgm:pt>
    <dgm:pt modelId="{CE050944-3527-4B63-B1E4-C770D4CD9746}" type="pres">
      <dgm:prSet presAssocID="{80BB4E5A-70C1-4B44-BC1E-D57BF200DAC9}" presName="ParentAccent3" presStyleLbl="alignNode1" presStyleIdx="2" presStyleCnt="34"/>
      <dgm:spPr/>
    </dgm:pt>
    <dgm:pt modelId="{C4685B70-9015-4685-AE67-8A48746CC86B}" type="pres">
      <dgm:prSet presAssocID="{80BB4E5A-70C1-4B44-BC1E-D57BF200DAC9}" presName="ParentAccent4" presStyleLbl="alignNode1" presStyleIdx="3" presStyleCnt="34"/>
      <dgm:spPr/>
    </dgm:pt>
    <dgm:pt modelId="{080C3900-DF43-48ED-9093-05C35E9684A4}" type="pres">
      <dgm:prSet presAssocID="{80BB4E5A-70C1-4B44-BC1E-D57BF200DAC9}" presName="ParentAccent5" presStyleLbl="alignNode1" presStyleIdx="4" presStyleCnt="34"/>
      <dgm:spPr/>
    </dgm:pt>
    <dgm:pt modelId="{FA8B76B0-9520-4578-A5FC-5DC01A911A80}" type="pres">
      <dgm:prSet presAssocID="{80BB4E5A-70C1-4B44-BC1E-D57BF200DAC9}" presName="ParentAccent6" presStyleLbl="alignNode1" presStyleIdx="5" presStyleCnt="34"/>
      <dgm:spPr/>
    </dgm:pt>
    <dgm:pt modelId="{D3E64278-E7F8-4DD8-B237-7434E30A4902}" type="pres">
      <dgm:prSet presAssocID="{80BB4E5A-70C1-4B44-BC1E-D57BF200DAC9}" presName="ParentAccent7" presStyleLbl="alignNode1" presStyleIdx="6" presStyleCnt="34"/>
      <dgm:spPr/>
    </dgm:pt>
    <dgm:pt modelId="{63F3523D-455C-4CCA-A368-B5114300555F}" type="pres">
      <dgm:prSet presAssocID="{80BB4E5A-70C1-4B44-BC1E-D57BF200DAC9}" presName="ParentAccent8" presStyleLbl="alignNode1" presStyleIdx="7" presStyleCnt="34"/>
      <dgm:spPr/>
    </dgm:pt>
    <dgm:pt modelId="{6E6E039D-DE92-4036-A422-99317E97CB21}" type="pres">
      <dgm:prSet presAssocID="{80BB4E5A-70C1-4B44-BC1E-D57BF200DAC9}" presName="ParentAccent9" presStyleLbl="alignNode1" presStyleIdx="8" presStyleCnt="34"/>
      <dgm:spPr/>
    </dgm:pt>
    <dgm:pt modelId="{CBD701CE-F294-4A78-8943-343D935384AD}" type="pres">
      <dgm:prSet presAssocID="{80BB4E5A-70C1-4B44-BC1E-D57BF200DAC9}" presName="ParentAccent10" presStyleLbl="alignNode1" presStyleIdx="9" presStyleCnt="34"/>
      <dgm:spPr/>
    </dgm:pt>
    <dgm:pt modelId="{B04961FE-32DE-4833-BCE0-0C0DAB056A5C}" type="pres">
      <dgm:prSet presAssocID="{80BB4E5A-70C1-4B44-BC1E-D57BF200DAC9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93A373-1139-43F0-B01E-7D4A856D9416}" type="pres">
      <dgm:prSet presAssocID="{EBBBD184-BD03-4CC1-8C9E-80585B749B09}" presName="Child1Accent1" presStyleLbl="alignNode1" presStyleIdx="11" presStyleCnt="34"/>
      <dgm:spPr/>
    </dgm:pt>
    <dgm:pt modelId="{10FCDF10-3347-4941-8D51-A62E80E917D9}" type="pres">
      <dgm:prSet presAssocID="{EBBBD184-BD03-4CC1-8C9E-80585B749B09}" presName="Child1Accent2" presStyleLbl="alignNode1" presStyleIdx="12" presStyleCnt="34"/>
      <dgm:spPr/>
    </dgm:pt>
    <dgm:pt modelId="{E98C06FD-392F-40EA-9408-ED2A2B881D82}" type="pres">
      <dgm:prSet presAssocID="{EBBBD184-BD03-4CC1-8C9E-80585B749B09}" presName="Child1Accent3" presStyleLbl="alignNode1" presStyleIdx="13" presStyleCnt="34"/>
      <dgm:spPr/>
    </dgm:pt>
    <dgm:pt modelId="{5AE3DC45-2D5D-4574-A39A-2E97311F8F99}" type="pres">
      <dgm:prSet presAssocID="{EBBBD184-BD03-4CC1-8C9E-80585B749B09}" presName="Child1Accent4" presStyleLbl="alignNode1" presStyleIdx="14" presStyleCnt="34"/>
      <dgm:spPr/>
    </dgm:pt>
    <dgm:pt modelId="{B785245F-AB4D-42D2-9C23-AE7998BDEFD7}" type="pres">
      <dgm:prSet presAssocID="{EBBBD184-BD03-4CC1-8C9E-80585B749B09}" presName="Child1Accent5" presStyleLbl="alignNode1" presStyleIdx="15" presStyleCnt="34"/>
      <dgm:spPr/>
    </dgm:pt>
    <dgm:pt modelId="{67108870-72CF-4E59-B71D-AF93B2E4B089}" type="pres">
      <dgm:prSet presAssocID="{EBBBD184-BD03-4CC1-8C9E-80585B749B09}" presName="Child1Accent6" presStyleLbl="alignNode1" presStyleIdx="16" presStyleCnt="34"/>
      <dgm:spPr/>
    </dgm:pt>
    <dgm:pt modelId="{0653074E-A810-493E-BCCD-E61D0FEFBA4B}" type="pres">
      <dgm:prSet presAssocID="{EBBBD184-BD03-4CC1-8C9E-80585B749B09}" presName="Child1Accent7" presStyleLbl="alignNode1" presStyleIdx="17" presStyleCnt="34"/>
      <dgm:spPr/>
    </dgm:pt>
    <dgm:pt modelId="{B95A237F-82C6-49A8-B9FF-5CA8FBF99D48}" type="pres">
      <dgm:prSet presAssocID="{EBBBD184-BD03-4CC1-8C9E-80585B749B09}" presName="Child1Accent8" presStyleLbl="alignNode1" presStyleIdx="18" presStyleCnt="34"/>
      <dgm:spPr/>
    </dgm:pt>
    <dgm:pt modelId="{591BEFF3-D910-45A7-9000-07A163A36807}" type="pres">
      <dgm:prSet presAssocID="{EBBBD184-BD03-4CC1-8C9E-80585B749B09}" presName="Child1Accent9" presStyleLbl="alignNode1" presStyleIdx="19" presStyleCnt="34"/>
      <dgm:spPr/>
    </dgm:pt>
    <dgm:pt modelId="{45B23B0D-C336-4EDE-AF03-3B1FBC96C1DB}" type="pres">
      <dgm:prSet presAssocID="{EBBBD184-BD03-4CC1-8C9E-80585B749B09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08D572-321F-43D9-A0CD-1F644E0424D6}" type="pres">
      <dgm:prSet presAssocID="{C44C9945-461A-49DC-9B38-86C08BEB9B3E}" presName="Child2Accent1" presStyleLbl="alignNode1" presStyleIdx="20" presStyleCnt="34"/>
      <dgm:spPr/>
    </dgm:pt>
    <dgm:pt modelId="{BA20C82A-A009-4283-BDAE-64639C8E3DDE}" type="pres">
      <dgm:prSet presAssocID="{C44C9945-461A-49DC-9B38-86C08BEB9B3E}" presName="Child2Accent2" presStyleLbl="alignNode1" presStyleIdx="21" presStyleCnt="34"/>
      <dgm:spPr/>
    </dgm:pt>
    <dgm:pt modelId="{D02CC28D-B8AF-4661-9740-4E2A68275CBE}" type="pres">
      <dgm:prSet presAssocID="{C44C9945-461A-49DC-9B38-86C08BEB9B3E}" presName="Child2Accent3" presStyleLbl="alignNode1" presStyleIdx="22" presStyleCnt="34"/>
      <dgm:spPr/>
    </dgm:pt>
    <dgm:pt modelId="{F6D1F421-2665-4C43-B459-40BEDEEE2319}" type="pres">
      <dgm:prSet presAssocID="{C44C9945-461A-49DC-9B38-86C08BEB9B3E}" presName="Child2Accent4" presStyleLbl="alignNode1" presStyleIdx="23" presStyleCnt="34"/>
      <dgm:spPr/>
    </dgm:pt>
    <dgm:pt modelId="{503B82A1-31A2-41AD-879F-BB45D02A1D31}" type="pres">
      <dgm:prSet presAssocID="{C44C9945-461A-49DC-9B38-86C08BEB9B3E}" presName="Child2Accent5" presStyleLbl="alignNode1" presStyleIdx="24" presStyleCnt="34"/>
      <dgm:spPr/>
    </dgm:pt>
    <dgm:pt modelId="{76542624-2304-4509-81F2-581FC4181245}" type="pres">
      <dgm:prSet presAssocID="{C44C9945-461A-49DC-9B38-86C08BEB9B3E}" presName="Child2Accent6" presStyleLbl="alignNode1" presStyleIdx="25" presStyleCnt="34"/>
      <dgm:spPr/>
    </dgm:pt>
    <dgm:pt modelId="{3A10AB3D-E46E-4D31-AC48-D4EF8D615967}" type="pres">
      <dgm:prSet presAssocID="{C44C9945-461A-49DC-9B38-86C08BEB9B3E}" presName="Child2Accent7" presStyleLbl="alignNode1" presStyleIdx="26" presStyleCnt="34"/>
      <dgm:spPr/>
    </dgm:pt>
    <dgm:pt modelId="{78FE6EC5-F693-4782-8727-89F48682C266}" type="pres">
      <dgm:prSet presAssocID="{C44C9945-461A-49DC-9B38-86C08BEB9B3E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FAECFD-E04B-4B7A-B356-68F856A418A3}" type="pres">
      <dgm:prSet presAssocID="{C036F51D-4307-485F-94B6-54939CB42DFE}" presName="Child3Accent1" presStyleLbl="alignNode1" presStyleIdx="27" presStyleCnt="34"/>
      <dgm:spPr/>
    </dgm:pt>
    <dgm:pt modelId="{D516FD8B-290F-487D-A02A-32C592B731A8}" type="pres">
      <dgm:prSet presAssocID="{C036F51D-4307-485F-94B6-54939CB42DFE}" presName="Child3Accent2" presStyleLbl="alignNode1" presStyleIdx="28" presStyleCnt="34"/>
      <dgm:spPr/>
    </dgm:pt>
    <dgm:pt modelId="{6807E78F-A76D-4631-8948-B64E2016327F}" type="pres">
      <dgm:prSet presAssocID="{C036F51D-4307-485F-94B6-54939CB42DFE}" presName="Child3Accent3" presStyleLbl="alignNode1" presStyleIdx="29" presStyleCnt="34"/>
      <dgm:spPr/>
    </dgm:pt>
    <dgm:pt modelId="{1EFD60EF-AED4-47A7-8732-246AC3DD8FC5}" type="pres">
      <dgm:prSet presAssocID="{C036F51D-4307-485F-94B6-54939CB42DFE}" presName="Child3Accent4" presStyleLbl="alignNode1" presStyleIdx="30" presStyleCnt="34"/>
      <dgm:spPr/>
    </dgm:pt>
    <dgm:pt modelId="{780583BC-1F37-43D4-937E-19A81B339420}" type="pres">
      <dgm:prSet presAssocID="{C036F51D-4307-485F-94B6-54939CB42DFE}" presName="Child3Accent5" presStyleLbl="alignNode1" presStyleIdx="31" presStyleCnt="34"/>
      <dgm:spPr/>
    </dgm:pt>
    <dgm:pt modelId="{86096D49-6619-41D0-AB3B-82E4B30EB1C9}" type="pres">
      <dgm:prSet presAssocID="{C036F51D-4307-485F-94B6-54939CB42DFE}" presName="Child3Accent6" presStyleLbl="alignNode1" presStyleIdx="32" presStyleCnt="34"/>
      <dgm:spPr/>
    </dgm:pt>
    <dgm:pt modelId="{4606E877-98BB-478E-9DD7-B17D367C2F50}" type="pres">
      <dgm:prSet presAssocID="{C036F51D-4307-485F-94B6-54939CB42DFE}" presName="Child3Accent7" presStyleLbl="alignNode1" presStyleIdx="33" presStyleCnt="34"/>
      <dgm:spPr/>
    </dgm:pt>
    <dgm:pt modelId="{9820AA7E-A637-4FF6-B075-9C028D72260D}" type="pres">
      <dgm:prSet presAssocID="{C036F51D-4307-485F-94B6-54939CB42DFE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ADFFAA-CC59-462F-B01C-1818DA09714C}" type="presOf" srcId="{B6AB9782-EA19-413C-84C6-E574E073BB39}" destId="{175B7074-2F60-483C-A997-E0E1786DA065}" srcOrd="0" destOrd="0" presId="urn:microsoft.com/office/officeart/2011/layout/ConvergingText"/>
    <dgm:cxn modelId="{25254CF7-5D4F-42F3-A1FF-377AD989070A}" type="presOf" srcId="{C44C9945-461A-49DC-9B38-86C08BEB9B3E}" destId="{78FE6EC5-F693-4782-8727-89F48682C266}" srcOrd="0" destOrd="0" presId="urn:microsoft.com/office/officeart/2011/layout/ConvergingText"/>
    <dgm:cxn modelId="{9AD7355F-179B-4137-B332-960824C60FCC}" type="presOf" srcId="{C036F51D-4307-485F-94B6-54939CB42DFE}" destId="{9820AA7E-A637-4FF6-B075-9C028D72260D}" srcOrd="0" destOrd="0" presId="urn:microsoft.com/office/officeart/2011/layout/ConvergingText"/>
    <dgm:cxn modelId="{B0C5DC48-3A99-44CA-8B2F-96B9FD39E5B7}" srcId="{B6AB9782-EA19-413C-84C6-E574E073BB39}" destId="{80BB4E5A-70C1-4B44-BC1E-D57BF200DAC9}" srcOrd="0" destOrd="0" parTransId="{5E564EEE-816D-4DEC-AC08-6DA75AAB6097}" sibTransId="{583BF272-C9EB-427E-8A1E-90D73A4A2A2F}"/>
    <dgm:cxn modelId="{5713924B-0CB2-441A-94C1-F3C2BAB72BA4}" srcId="{80BB4E5A-70C1-4B44-BC1E-D57BF200DAC9}" destId="{EBBBD184-BD03-4CC1-8C9E-80585B749B09}" srcOrd="0" destOrd="0" parTransId="{DFA6C8D3-60BE-4EAA-ACD1-B4ED302D9668}" sibTransId="{FEEA1E56-2413-4C9F-9AEB-B65B21D45D2F}"/>
    <dgm:cxn modelId="{8F330533-4931-474D-B0DF-B15A63D77417}" srcId="{80BB4E5A-70C1-4B44-BC1E-D57BF200DAC9}" destId="{C036F51D-4307-485F-94B6-54939CB42DFE}" srcOrd="2" destOrd="0" parTransId="{A4A793EC-2129-4671-B45B-1A138016D7E0}" sibTransId="{73F83EDC-4F14-420D-81A9-43AAB0D98199}"/>
    <dgm:cxn modelId="{E699596D-62FA-4EBD-9B0B-99510FF477F2}" srcId="{80BB4E5A-70C1-4B44-BC1E-D57BF200DAC9}" destId="{C44C9945-461A-49DC-9B38-86C08BEB9B3E}" srcOrd="1" destOrd="0" parTransId="{8063D44F-0DD7-452B-B6FC-6F2915E11C6C}" sibTransId="{C591B1F7-3ED4-4B15-B1CE-DEB9EB0AADB1}"/>
    <dgm:cxn modelId="{AF9BA066-1640-44A4-8C1D-386E91BD9E38}" type="presOf" srcId="{80BB4E5A-70C1-4B44-BC1E-D57BF200DAC9}" destId="{B04961FE-32DE-4833-BCE0-0C0DAB056A5C}" srcOrd="0" destOrd="0" presId="urn:microsoft.com/office/officeart/2011/layout/ConvergingText"/>
    <dgm:cxn modelId="{12B93C4D-F0C4-4161-9E3F-22B6D1AE3F54}" type="presOf" srcId="{EBBBD184-BD03-4CC1-8C9E-80585B749B09}" destId="{45B23B0D-C336-4EDE-AF03-3B1FBC96C1DB}" srcOrd="0" destOrd="0" presId="urn:microsoft.com/office/officeart/2011/layout/ConvergingText"/>
    <dgm:cxn modelId="{A0B2BBF2-A2B4-437C-BA81-B36F687ABD10}" type="presParOf" srcId="{175B7074-2F60-483C-A997-E0E1786DA065}" destId="{60C570D7-C890-4BDB-BCF3-F1E30043976B}" srcOrd="0" destOrd="0" presId="urn:microsoft.com/office/officeart/2011/layout/ConvergingText"/>
    <dgm:cxn modelId="{4B1BEF1E-5DF5-43E7-B9B8-47747CAC8970}" type="presParOf" srcId="{60C570D7-C890-4BDB-BCF3-F1E30043976B}" destId="{2B8CCE9F-EFC6-47C8-9069-2014ADC5198F}" srcOrd="0" destOrd="0" presId="urn:microsoft.com/office/officeart/2011/layout/ConvergingText"/>
    <dgm:cxn modelId="{B5EF5E01-3EB8-40F5-B331-BEAFBB50AF0E}" type="presParOf" srcId="{60C570D7-C890-4BDB-BCF3-F1E30043976B}" destId="{51A9F7CF-177B-49B4-BA0F-D9E1AAAADB8A}" srcOrd="1" destOrd="0" presId="urn:microsoft.com/office/officeart/2011/layout/ConvergingText"/>
    <dgm:cxn modelId="{5583E1CD-70FE-4412-B108-E632DC8A1408}" type="presParOf" srcId="{60C570D7-C890-4BDB-BCF3-F1E30043976B}" destId="{CE050944-3527-4B63-B1E4-C770D4CD9746}" srcOrd="2" destOrd="0" presId="urn:microsoft.com/office/officeart/2011/layout/ConvergingText"/>
    <dgm:cxn modelId="{ED4C2E0B-81E9-4A49-BC7A-AC0DCE522EDF}" type="presParOf" srcId="{60C570D7-C890-4BDB-BCF3-F1E30043976B}" destId="{C4685B70-9015-4685-AE67-8A48746CC86B}" srcOrd="3" destOrd="0" presId="urn:microsoft.com/office/officeart/2011/layout/ConvergingText"/>
    <dgm:cxn modelId="{650545F3-2991-438F-A0A0-5DD9752C735D}" type="presParOf" srcId="{60C570D7-C890-4BDB-BCF3-F1E30043976B}" destId="{080C3900-DF43-48ED-9093-05C35E9684A4}" srcOrd="4" destOrd="0" presId="urn:microsoft.com/office/officeart/2011/layout/ConvergingText"/>
    <dgm:cxn modelId="{A9C20941-8536-4F16-915D-986B4F63F4CB}" type="presParOf" srcId="{60C570D7-C890-4BDB-BCF3-F1E30043976B}" destId="{FA8B76B0-9520-4578-A5FC-5DC01A911A80}" srcOrd="5" destOrd="0" presId="urn:microsoft.com/office/officeart/2011/layout/ConvergingText"/>
    <dgm:cxn modelId="{B70356D9-73AA-4836-914A-70F38CC5907E}" type="presParOf" srcId="{60C570D7-C890-4BDB-BCF3-F1E30043976B}" destId="{D3E64278-E7F8-4DD8-B237-7434E30A4902}" srcOrd="6" destOrd="0" presId="urn:microsoft.com/office/officeart/2011/layout/ConvergingText"/>
    <dgm:cxn modelId="{D641684A-C52B-4A8D-9A93-00207CA72912}" type="presParOf" srcId="{60C570D7-C890-4BDB-BCF3-F1E30043976B}" destId="{63F3523D-455C-4CCA-A368-B5114300555F}" srcOrd="7" destOrd="0" presId="urn:microsoft.com/office/officeart/2011/layout/ConvergingText"/>
    <dgm:cxn modelId="{46931B8D-86DB-4FFA-876C-3B3757B1B496}" type="presParOf" srcId="{60C570D7-C890-4BDB-BCF3-F1E30043976B}" destId="{6E6E039D-DE92-4036-A422-99317E97CB21}" srcOrd="8" destOrd="0" presId="urn:microsoft.com/office/officeart/2011/layout/ConvergingText"/>
    <dgm:cxn modelId="{742DC131-BAFC-4BDF-AE9E-12FF17DCBBFF}" type="presParOf" srcId="{60C570D7-C890-4BDB-BCF3-F1E30043976B}" destId="{CBD701CE-F294-4A78-8943-343D935384AD}" srcOrd="9" destOrd="0" presId="urn:microsoft.com/office/officeart/2011/layout/ConvergingText"/>
    <dgm:cxn modelId="{13F55155-DE28-444D-877E-EA75D6D321ED}" type="presParOf" srcId="{60C570D7-C890-4BDB-BCF3-F1E30043976B}" destId="{B04961FE-32DE-4833-BCE0-0C0DAB056A5C}" srcOrd="10" destOrd="0" presId="urn:microsoft.com/office/officeart/2011/layout/ConvergingText"/>
    <dgm:cxn modelId="{0FB1CA3B-E941-4BF5-B7BE-58777F7CCAC0}" type="presParOf" srcId="{60C570D7-C890-4BDB-BCF3-F1E30043976B}" destId="{F293A373-1139-43F0-B01E-7D4A856D9416}" srcOrd="11" destOrd="0" presId="urn:microsoft.com/office/officeart/2011/layout/ConvergingText"/>
    <dgm:cxn modelId="{6047A507-5FE7-4877-ACB7-D0C7D68E62A6}" type="presParOf" srcId="{60C570D7-C890-4BDB-BCF3-F1E30043976B}" destId="{10FCDF10-3347-4941-8D51-A62E80E917D9}" srcOrd="12" destOrd="0" presId="urn:microsoft.com/office/officeart/2011/layout/ConvergingText"/>
    <dgm:cxn modelId="{877B0BA1-A6A9-49AB-BFD4-1C679568544D}" type="presParOf" srcId="{60C570D7-C890-4BDB-BCF3-F1E30043976B}" destId="{E98C06FD-392F-40EA-9408-ED2A2B881D82}" srcOrd="13" destOrd="0" presId="urn:microsoft.com/office/officeart/2011/layout/ConvergingText"/>
    <dgm:cxn modelId="{5276668E-EB19-41A3-AA03-47B71757BCA9}" type="presParOf" srcId="{60C570D7-C890-4BDB-BCF3-F1E30043976B}" destId="{5AE3DC45-2D5D-4574-A39A-2E97311F8F99}" srcOrd="14" destOrd="0" presId="urn:microsoft.com/office/officeart/2011/layout/ConvergingText"/>
    <dgm:cxn modelId="{1DA0C0C7-618B-4429-A7C8-0E253A3A5BF5}" type="presParOf" srcId="{60C570D7-C890-4BDB-BCF3-F1E30043976B}" destId="{B785245F-AB4D-42D2-9C23-AE7998BDEFD7}" srcOrd="15" destOrd="0" presId="urn:microsoft.com/office/officeart/2011/layout/ConvergingText"/>
    <dgm:cxn modelId="{E26FC422-7335-497E-A9F1-2C9F061BF898}" type="presParOf" srcId="{60C570D7-C890-4BDB-BCF3-F1E30043976B}" destId="{67108870-72CF-4E59-B71D-AF93B2E4B089}" srcOrd="16" destOrd="0" presId="urn:microsoft.com/office/officeart/2011/layout/ConvergingText"/>
    <dgm:cxn modelId="{AB865AF6-E7B5-4604-AE95-D57AF55E49C7}" type="presParOf" srcId="{60C570D7-C890-4BDB-BCF3-F1E30043976B}" destId="{0653074E-A810-493E-BCCD-E61D0FEFBA4B}" srcOrd="17" destOrd="0" presId="urn:microsoft.com/office/officeart/2011/layout/ConvergingText"/>
    <dgm:cxn modelId="{3037D6CF-CAFB-4FAA-844A-D63E7C349AB5}" type="presParOf" srcId="{60C570D7-C890-4BDB-BCF3-F1E30043976B}" destId="{B95A237F-82C6-49A8-B9FF-5CA8FBF99D48}" srcOrd="18" destOrd="0" presId="urn:microsoft.com/office/officeart/2011/layout/ConvergingText"/>
    <dgm:cxn modelId="{BD016989-FA36-476F-9390-FA1CE2A141A3}" type="presParOf" srcId="{60C570D7-C890-4BDB-BCF3-F1E30043976B}" destId="{591BEFF3-D910-45A7-9000-07A163A36807}" srcOrd="19" destOrd="0" presId="urn:microsoft.com/office/officeart/2011/layout/ConvergingText"/>
    <dgm:cxn modelId="{D7519209-942E-45EC-A205-3F98AEEDF8EE}" type="presParOf" srcId="{60C570D7-C890-4BDB-BCF3-F1E30043976B}" destId="{45B23B0D-C336-4EDE-AF03-3B1FBC96C1DB}" srcOrd="20" destOrd="0" presId="urn:microsoft.com/office/officeart/2011/layout/ConvergingText"/>
    <dgm:cxn modelId="{7FD7DF4D-3DFB-4C33-8D74-5E3423D6A417}" type="presParOf" srcId="{60C570D7-C890-4BDB-BCF3-F1E30043976B}" destId="{6C08D572-321F-43D9-A0CD-1F644E0424D6}" srcOrd="21" destOrd="0" presId="urn:microsoft.com/office/officeart/2011/layout/ConvergingText"/>
    <dgm:cxn modelId="{0E4AE503-674E-4C79-AB9D-4422A0B948E4}" type="presParOf" srcId="{60C570D7-C890-4BDB-BCF3-F1E30043976B}" destId="{BA20C82A-A009-4283-BDAE-64639C8E3DDE}" srcOrd="22" destOrd="0" presId="urn:microsoft.com/office/officeart/2011/layout/ConvergingText"/>
    <dgm:cxn modelId="{A77F11E1-B89E-4871-AD92-1C480B6A3C66}" type="presParOf" srcId="{60C570D7-C890-4BDB-BCF3-F1E30043976B}" destId="{D02CC28D-B8AF-4661-9740-4E2A68275CBE}" srcOrd="23" destOrd="0" presId="urn:microsoft.com/office/officeart/2011/layout/ConvergingText"/>
    <dgm:cxn modelId="{B1BB645A-0FA2-462E-96E7-5046FDCFA3BB}" type="presParOf" srcId="{60C570D7-C890-4BDB-BCF3-F1E30043976B}" destId="{F6D1F421-2665-4C43-B459-40BEDEEE2319}" srcOrd="24" destOrd="0" presId="urn:microsoft.com/office/officeart/2011/layout/ConvergingText"/>
    <dgm:cxn modelId="{5D53A575-1AD9-4FBB-922B-9211BD4DFEB5}" type="presParOf" srcId="{60C570D7-C890-4BDB-BCF3-F1E30043976B}" destId="{503B82A1-31A2-41AD-879F-BB45D02A1D31}" srcOrd="25" destOrd="0" presId="urn:microsoft.com/office/officeart/2011/layout/ConvergingText"/>
    <dgm:cxn modelId="{165D3ED9-6AEB-4B31-9AC8-EF00DB06289D}" type="presParOf" srcId="{60C570D7-C890-4BDB-BCF3-F1E30043976B}" destId="{76542624-2304-4509-81F2-581FC4181245}" srcOrd="26" destOrd="0" presId="urn:microsoft.com/office/officeart/2011/layout/ConvergingText"/>
    <dgm:cxn modelId="{222E49E5-792E-4D64-9D5F-712EC0E741A9}" type="presParOf" srcId="{60C570D7-C890-4BDB-BCF3-F1E30043976B}" destId="{3A10AB3D-E46E-4D31-AC48-D4EF8D615967}" srcOrd="27" destOrd="0" presId="urn:microsoft.com/office/officeart/2011/layout/ConvergingText"/>
    <dgm:cxn modelId="{C47430C9-4E31-4FC5-8AA3-9A5BF3430817}" type="presParOf" srcId="{60C570D7-C890-4BDB-BCF3-F1E30043976B}" destId="{78FE6EC5-F693-4782-8727-89F48682C266}" srcOrd="28" destOrd="0" presId="urn:microsoft.com/office/officeart/2011/layout/ConvergingText"/>
    <dgm:cxn modelId="{FD2613D8-F405-49E1-B876-907447D340AB}" type="presParOf" srcId="{60C570D7-C890-4BDB-BCF3-F1E30043976B}" destId="{DCFAECFD-E04B-4B7A-B356-68F856A418A3}" srcOrd="29" destOrd="0" presId="urn:microsoft.com/office/officeart/2011/layout/ConvergingText"/>
    <dgm:cxn modelId="{BEEE1367-71F6-4F9A-8BA6-15587E567B44}" type="presParOf" srcId="{60C570D7-C890-4BDB-BCF3-F1E30043976B}" destId="{D516FD8B-290F-487D-A02A-32C592B731A8}" srcOrd="30" destOrd="0" presId="urn:microsoft.com/office/officeart/2011/layout/ConvergingText"/>
    <dgm:cxn modelId="{BC55A637-0D2C-4D9D-A58D-192488AC50A6}" type="presParOf" srcId="{60C570D7-C890-4BDB-BCF3-F1E30043976B}" destId="{6807E78F-A76D-4631-8948-B64E2016327F}" srcOrd="31" destOrd="0" presId="urn:microsoft.com/office/officeart/2011/layout/ConvergingText"/>
    <dgm:cxn modelId="{58B36FF1-CA26-442D-B6D6-8D62593F2D24}" type="presParOf" srcId="{60C570D7-C890-4BDB-BCF3-F1E30043976B}" destId="{1EFD60EF-AED4-47A7-8732-246AC3DD8FC5}" srcOrd="32" destOrd="0" presId="urn:microsoft.com/office/officeart/2011/layout/ConvergingText"/>
    <dgm:cxn modelId="{D27C8DE6-3667-4365-8A61-2A31F0C34B10}" type="presParOf" srcId="{60C570D7-C890-4BDB-BCF3-F1E30043976B}" destId="{780583BC-1F37-43D4-937E-19A81B339420}" srcOrd="33" destOrd="0" presId="urn:microsoft.com/office/officeart/2011/layout/ConvergingText"/>
    <dgm:cxn modelId="{1E60674C-AA4A-4FAB-A9DF-8A13CB68EF6A}" type="presParOf" srcId="{60C570D7-C890-4BDB-BCF3-F1E30043976B}" destId="{86096D49-6619-41D0-AB3B-82E4B30EB1C9}" srcOrd="34" destOrd="0" presId="urn:microsoft.com/office/officeart/2011/layout/ConvergingText"/>
    <dgm:cxn modelId="{2A159426-CB35-4E08-9CD1-4D501EE042A5}" type="presParOf" srcId="{60C570D7-C890-4BDB-BCF3-F1E30043976B}" destId="{4606E877-98BB-478E-9DD7-B17D367C2F50}" srcOrd="35" destOrd="0" presId="urn:microsoft.com/office/officeart/2011/layout/ConvergingText"/>
    <dgm:cxn modelId="{64C80BE9-F12A-4673-AD2D-57E8714A35F5}" type="presParOf" srcId="{60C570D7-C890-4BDB-BCF3-F1E30043976B}" destId="{9820AA7E-A637-4FF6-B075-9C028D72260D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F67418-EC8A-485A-88BA-A398A9B86147}">
      <dsp:nvSpPr>
        <dsp:cNvPr id="0" name=""/>
        <dsp:cNvSpPr/>
      </dsp:nvSpPr>
      <dsp:spPr>
        <a:xfrm>
          <a:off x="1025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70" tIns="77470" rIns="77470" bIns="7747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/>
            <a:t>1</a:t>
          </a:r>
        </a:p>
      </dsp:txBody>
      <dsp:txXfrm>
        <a:off x="200017" y="1551591"/>
        <a:ext cx="960816" cy="960816"/>
      </dsp:txXfrm>
    </dsp:sp>
    <dsp:sp modelId="{BEE17A9E-C6B3-41D2-B459-D7895CB89F87}">
      <dsp:nvSpPr>
        <dsp:cNvPr id="0" name=""/>
        <dsp:cNvSpPr/>
      </dsp:nvSpPr>
      <dsp:spPr>
        <a:xfrm>
          <a:off x="1470160" y="1637947"/>
          <a:ext cx="788104" cy="788104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574623" y="1939318"/>
        <a:ext cx="579178" cy="185362"/>
      </dsp:txXfrm>
    </dsp:sp>
    <dsp:sp modelId="{0E5CE5E0-4FDF-43F5-8039-62ED3A897C6B}">
      <dsp:nvSpPr>
        <dsp:cNvPr id="0" name=""/>
        <dsp:cNvSpPr/>
      </dsp:nvSpPr>
      <dsp:spPr>
        <a:xfrm>
          <a:off x="2368599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70" tIns="77470" rIns="77470" bIns="7747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/>
            <a:t>1</a:t>
          </a:r>
        </a:p>
      </dsp:txBody>
      <dsp:txXfrm>
        <a:off x="2567591" y="1551591"/>
        <a:ext cx="960816" cy="960816"/>
      </dsp:txXfrm>
    </dsp:sp>
    <dsp:sp modelId="{C585F01A-ACE9-4D51-B8F1-D57A79CF38D7}">
      <dsp:nvSpPr>
        <dsp:cNvPr id="0" name=""/>
        <dsp:cNvSpPr/>
      </dsp:nvSpPr>
      <dsp:spPr>
        <a:xfrm>
          <a:off x="3837735" y="1637947"/>
          <a:ext cx="788104" cy="788104"/>
        </a:xfrm>
        <a:prstGeom prst="mathEqual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/>
        </a:p>
      </dsp:txBody>
      <dsp:txXfrm>
        <a:off x="3942198" y="1800296"/>
        <a:ext cx="579178" cy="463406"/>
      </dsp:txXfrm>
    </dsp:sp>
    <dsp:sp modelId="{1C82BD19-7902-4A75-93D6-407413871E9D}">
      <dsp:nvSpPr>
        <dsp:cNvPr id="0" name=""/>
        <dsp:cNvSpPr/>
      </dsp:nvSpPr>
      <dsp:spPr>
        <a:xfrm>
          <a:off x="4736174" y="1352599"/>
          <a:ext cx="1358800" cy="13588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470" tIns="77470" rIns="77470" bIns="7747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/>
            <a:t>2</a:t>
          </a:r>
        </a:p>
      </dsp:txBody>
      <dsp:txXfrm>
        <a:off x="4935166" y="1551591"/>
        <a:ext cx="960816" cy="960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31C4F-6AED-44BF-B328-C273B2794DAD}">
      <dsp:nvSpPr>
        <dsp:cNvPr id="0" name=""/>
        <dsp:cNvSpPr/>
      </dsp:nvSpPr>
      <dsp:spPr>
        <a:xfrm rot="5400000">
          <a:off x="3914855" y="100347"/>
          <a:ext cx="1514619" cy="13177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$25M</a:t>
          </a:r>
        </a:p>
      </dsp:txBody>
      <dsp:txXfrm rot="-5400000">
        <a:off x="4218650" y="237925"/>
        <a:ext cx="907029" cy="1042563"/>
      </dsp:txXfrm>
    </dsp:sp>
    <dsp:sp modelId="{D5AFB054-0848-44BA-B15F-3449D8A750B2}">
      <dsp:nvSpPr>
        <dsp:cNvPr id="0" name=""/>
        <dsp:cNvSpPr/>
      </dsp:nvSpPr>
      <dsp:spPr>
        <a:xfrm>
          <a:off x="5371010" y="58730"/>
          <a:ext cx="1690315" cy="14009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Cash + In-Kind </a:t>
          </a: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Per Platform</a:t>
          </a:r>
        </a:p>
      </dsp:txBody>
      <dsp:txXfrm>
        <a:off x="5371010" y="58730"/>
        <a:ext cx="1690315" cy="1400953"/>
      </dsp:txXfrm>
    </dsp:sp>
    <dsp:sp modelId="{62B215AF-8BD7-4947-8093-02596420480E}">
      <dsp:nvSpPr>
        <dsp:cNvPr id="0" name=""/>
        <dsp:cNvSpPr/>
      </dsp:nvSpPr>
      <dsp:spPr>
        <a:xfrm rot="5400000">
          <a:off x="2491718" y="100347"/>
          <a:ext cx="1514619" cy="13177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795513" y="237925"/>
        <a:ext cx="907029" cy="1042563"/>
      </dsp:txXfrm>
    </dsp:sp>
    <dsp:sp modelId="{71B362F2-E49C-448F-942B-B4A8887C10EA}">
      <dsp:nvSpPr>
        <dsp:cNvPr id="0" name=""/>
        <dsp:cNvSpPr/>
      </dsp:nvSpPr>
      <dsp:spPr>
        <a:xfrm rot="5400000">
          <a:off x="3200560" y="1385956"/>
          <a:ext cx="1514619" cy="13177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4</a:t>
          </a:r>
        </a:p>
      </dsp:txBody>
      <dsp:txXfrm rot="-5400000">
        <a:off x="3504355" y="1523534"/>
        <a:ext cx="907029" cy="1042563"/>
      </dsp:txXfrm>
    </dsp:sp>
    <dsp:sp modelId="{7A7286EB-B78D-4B0B-B4AA-1A4E8258A3FC}">
      <dsp:nvSpPr>
        <dsp:cNvPr id="0" name=""/>
        <dsp:cNvSpPr/>
      </dsp:nvSpPr>
      <dsp:spPr>
        <a:xfrm>
          <a:off x="1608695" y="1590430"/>
          <a:ext cx="1635789" cy="908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City Scale Platforms</a:t>
          </a:r>
        </a:p>
      </dsp:txBody>
      <dsp:txXfrm>
        <a:off x="1608695" y="1590430"/>
        <a:ext cx="1635789" cy="908771"/>
      </dsp:txXfrm>
    </dsp:sp>
    <dsp:sp modelId="{AC5A827C-D229-4E2D-8EAB-88C3943F1B12}">
      <dsp:nvSpPr>
        <dsp:cNvPr id="0" name=""/>
        <dsp:cNvSpPr/>
      </dsp:nvSpPr>
      <dsp:spPr>
        <a:xfrm rot="5400000">
          <a:off x="4623697" y="1385956"/>
          <a:ext cx="1514619" cy="13177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4927492" y="1523534"/>
        <a:ext cx="907029" cy="1042563"/>
      </dsp:txXfrm>
    </dsp:sp>
    <dsp:sp modelId="{2E400FBE-67D7-4182-91FB-F3595FF7BD54}">
      <dsp:nvSpPr>
        <dsp:cNvPr id="0" name=""/>
        <dsp:cNvSpPr/>
      </dsp:nvSpPr>
      <dsp:spPr>
        <a:xfrm rot="5400000">
          <a:off x="3914855" y="2671566"/>
          <a:ext cx="1514619" cy="13177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5</a:t>
          </a:r>
        </a:p>
      </dsp:txBody>
      <dsp:txXfrm rot="-5400000">
        <a:off x="4218650" y="2809144"/>
        <a:ext cx="907029" cy="1042563"/>
      </dsp:txXfrm>
    </dsp:sp>
    <dsp:sp modelId="{C769BCF7-90E7-4FBB-BA99-7307170720B7}">
      <dsp:nvSpPr>
        <dsp:cNvPr id="0" name=""/>
        <dsp:cNvSpPr/>
      </dsp:nvSpPr>
      <dsp:spPr>
        <a:xfrm>
          <a:off x="5371010" y="2876039"/>
          <a:ext cx="1690315" cy="908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Years of Funding</a:t>
          </a:r>
        </a:p>
      </dsp:txBody>
      <dsp:txXfrm>
        <a:off x="5371010" y="2876039"/>
        <a:ext cx="1690315" cy="908771"/>
      </dsp:txXfrm>
    </dsp:sp>
    <dsp:sp modelId="{31E3A369-FFA0-48EE-93B9-356262C52545}">
      <dsp:nvSpPr>
        <dsp:cNvPr id="0" name=""/>
        <dsp:cNvSpPr/>
      </dsp:nvSpPr>
      <dsp:spPr>
        <a:xfrm rot="5400000">
          <a:off x="2491718" y="2671566"/>
          <a:ext cx="1514619" cy="131771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 rot="-5400000">
        <a:off x="2795513" y="2809144"/>
        <a:ext cx="907029" cy="10425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CCE9F-EFC6-47C8-9069-2014ADC5198F}">
      <dsp:nvSpPr>
        <dsp:cNvPr id="0" name=""/>
        <dsp:cNvSpPr/>
      </dsp:nvSpPr>
      <dsp:spPr>
        <a:xfrm>
          <a:off x="5918239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9F7CF-177B-49B4-BA0F-D9E1AAAADB8A}">
      <dsp:nvSpPr>
        <dsp:cNvPr id="0" name=""/>
        <dsp:cNvSpPr/>
      </dsp:nvSpPr>
      <dsp:spPr>
        <a:xfrm>
          <a:off x="5597902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50944-3527-4B63-B1E4-C770D4CD9746}">
      <dsp:nvSpPr>
        <dsp:cNvPr id="0" name=""/>
        <dsp:cNvSpPr/>
      </dsp:nvSpPr>
      <dsp:spPr>
        <a:xfrm>
          <a:off x="5277566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85B70-9015-4685-AE67-8A48746CC86B}">
      <dsp:nvSpPr>
        <dsp:cNvPr id="0" name=""/>
        <dsp:cNvSpPr/>
      </dsp:nvSpPr>
      <dsp:spPr>
        <a:xfrm>
          <a:off x="4957838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C3900-DF43-48ED-9093-05C35E9684A4}">
      <dsp:nvSpPr>
        <dsp:cNvPr id="0" name=""/>
        <dsp:cNvSpPr/>
      </dsp:nvSpPr>
      <dsp:spPr>
        <a:xfrm>
          <a:off x="4637502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B76B0-9520-4578-A5FC-5DC01A911A80}">
      <dsp:nvSpPr>
        <dsp:cNvPr id="0" name=""/>
        <dsp:cNvSpPr/>
      </dsp:nvSpPr>
      <dsp:spPr>
        <a:xfrm>
          <a:off x="4142381" y="2091506"/>
          <a:ext cx="349568" cy="3498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64278-E7F8-4DD8-B237-7434E30A4902}">
      <dsp:nvSpPr>
        <dsp:cNvPr id="0" name=""/>
        <dsp:cNvSpPr/>
      </dsp:nvSpPr>
      <dsp:spPr>
        <a:xfrm>
          <a:off x="5633224" y="1817835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3523D-455C-4CCA-A368-B5114300555F}">
      <dsp:nvSpPr>
        <dsp:cNvPr id="0" name=""/>
        <dsp:cNvSpPr/>
      </dsp:nvSpPr>
      <dsp:spPr>
        <a:xfrm>
          <a:off x="5633224" y="2542546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6E039D-DE92-4036-A422-99317E97CB21}">
      <dsp:nvSpPr>
        <dsp:cNvPr id="0" name=""/>
        <dsp:cNvSpPr/>
      </dsp:nvSpPr>
      <dsp:spPr>
        <a:xfrm>
          <a:off x="5789130" y="1974793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D701CE-F294-4A78-8943-343D935384AD}">
      <dsp:nvSpPr>
        <dsp:cNvPr id="0" name=""/>
        <dsp:cNvSpPr/>
      </dsp:nvSpPr>
      <dsp:spPr>
        <a:xfrm>
          <a:off x="5799483" y="2386450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4961FE-32DE-4833-BCE0-0C0DAB056A5C}">
      <dsp:nvSpPr>
        <dsp:cNvPr id="0" name=""/>
        <dsp:cNvSpPr/>
      </dsp:nvSpPr>
      <dsp:spPr>
        <a:xfrm>
          <a:off x="2227670" y="1381455"/>
          <a:ext cx="1769767" cy="17699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PAWR Platforms</a:t>
          </a:r>
          <a:endParaRPr lang="en-US" sz="2200" kern="1200" dirty="0"/>
        </a:p>
      </dsp:txBody>
      <dsp:txXfrm>
        <a:off x="2486846" y="1640658"/>
        <a:ext cx="1251415" cy="1251545"/>
      </dsp:txXfrm>
    </dsp:sp>
    <dsp:sp modelId="{F293A373-1139-43F0-B01E-7D4A856D9416}">
      <dsp:nvSpPr>
        <dsp:cNvPr id="0" name=""/>
        <dsp:cNvSpPr/>
      </dsp:nvSpPr>
      <dsp:spPr>
        <a:xfrm>
          <a:off x="2095516" y="1230246"/>
          <a:ext cx="349568" cy="3498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CDF10-3347-4941-8D51-A62E80E917D9}">
      <dsp:nvSpPr>
        <dsp:cNvPr id="0" name=""/>
        <dsp:cNvSpPr/>
      </dsp:nvSpPr>
      <dsp:spPr>
        <a:xfrm>
          <a:off x="1871402" y="1045691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C06FD-392F-40EA-9408-ED2A2B881D82}">
      <dsp:nvSpPr>
        <dsp:cNvPr id="0" name=""/>
        <dsp:cNvSpPr/>
      </dsp:nvSpPr>
      <dsp:spPr>
        <a:xfrm>
          <a:off x="1498083" y="1045691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3DC45-2D5D-4574-A39A-2E97311F8F99}">
      <dsp:nvSpPr>
        <dsp:cNvPr id="0" name=""/>
        <dsp:cNvSpPr/>
      </dsp:nvSpPr>
      <dsp:spPr>
        <a:xfrm>
          <a:off x="1124763" y="1045691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5245F-AB4D-42D2-9C23-AE7998BDEFD7}">
      <dsp:nvSpPr>
        <dsp:cNvPr id="0" name=""/>
        <dsp:cNvSpPr/>
      </dsp:nvSpPr>
      <dsp:spPr>
        <a:xfrm>
          <a:off x="751443" y="1045691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08870-72CF-4E59-B71D-AF93B2E4B089}">
      <dsp:nvSpPr>
        <dsp:cNvPr id="0" name=""/>
        <dsp:cNvSpPr/>
      </dsp:nvSpPr>
      <dsp:spPr>
        <a:xfrm>
          <a:off x="377514" y="1045691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3074E-A810-493E-BCCD-E61D0FEFBA4B}">
      <dsp:nvSpPr>
        <dsp:cNvPr id="0" name=""/>
        <dsp:cNvSpPr/>
      </dsp:nvSpPr>
      <dsp:spPr>
        <a:xfrm>
          <a:off x="4194" y="1045691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23B0D-C336-4EDE-AF03-3B1FBC96C1DB}">
      <dsp:nvSpPr>
        <dsp:cNvPr id="0" name=""/>
        <dsp:cNvSpPr/>
      </dsp:nvSpPr>
      <dsp:spPr>
        <a:xfrm>
          <a:off x="2976" y="594651"/>
          <a:ext cx="2048691" cy="44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Easy “On-Boarding” Large User Base</a:t>
          </a:r>
          <a:endParaRPr lang="en-US" sz="1700" kern="1200" dirty="0"/>
        </a:p>
      </dsp:txBody>
      <dsp:txXfrm>
        <a:off x="2976" y="594651"/>
        <a:ext cx="2048691" cy="449602"/>
      </dsp:txXfrm>
    </dsp:sp>
    <dsp:sp modelId="{6C08D572-321F-43D9-A0CD-1F644E0424D6}">
      <dsp:nvSpPr>
        <dsp:cNvPr id="0" name=""/>
        <dsp:cNvSpPr/>
      </dsp:nvSpPr>
      <dsp:spPr>
        <a:xfrm>
          <a:off x="1732549" y="2091506"/>
          <a:ext cx="349568" cy="3498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20C82A-A009-4283-BDAE-64639C8E3DDE}">
      <dsp:nvSpPr>
        <dsp:cNvPr id="0" name=""/>
        <dsp:cNvSpPr/>
      </dsp:nvSpPr>
      <dsp:spPr>
        <a:xfrm>
          <a:off x="1386635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2CC28D-B8AF-4661-9740-4E2A68275CBE}">
      <dsp:nvSpPr>
        <dsp:cNvPr id="0" name=""/>
        <dsp:cNvSpPr/>
      </dsp:nvSpPr>
      <dsp:spPr>
        <a:xfrm>
          <a:off x="1041329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1F421-2665-4C43-B459-40BEDEEE2319}">
      <dsp:nvSpPr>
        <dsp:cNvPr id="0" name=""/>
        <dsp:cNvSpPr/>
      </dsp:nvSpPr>
      <dsp:spPr>
        <a:xfrm>
          <a:off x="695414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3B82A1-31A2-41AD-879F-BB45D02A1D31}">
      <dsp:nvSpPr>
        <dsp:cNvPr id="0" name=""/>
        <dsp:cNvSpPr/>
      </dsp:nvSpPr>
      <dsp:spPr>
        <a:xfrm>
          <a:off x="350109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42624-2304-4509-81F2-581FC4181245}">
      <dsp:nvSpPr>
        <dsp:cNvPr id="0" name=""/>
        <dsp:cNvSpPr/>
      </dsp:nvSpPr>
      <dsp:spPr>
        <a:xfrm>
          <a:off x="4194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E6EC5-F693-4782-8727-89F48682C266}">
      <dsp:nvSpPr>
        <dsp:cNvPr id="0" name=""/>
        <dsp:cNvSpPr/>
      </dsp:nvSpPr>
      <dsp:spPr>
        <a:xfrm>
          <a:off x="2976" y="1731594"/>
          <a:ext cx="1549307" cy="44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Access to Mature Technologies</a:t>
          </a:r>
          <a:endParaRPr lang="en-US" sz="1700" kern="1200" dirty="0"/>
        </a:p>
      </dsp:txBody>
      <dsp:txXfrm>
        <a:off x="2976" y="1731594"/>
        <a:ext cx="1549307" cy="449602"/>
      </dsp:txXfrm>
    </dsp:sp>
    <dsp:sp modelId="{DCFAECFD-E04B-4B7A-B356-68F856A418A3}">
      <dsp:nvSpPr>
        <dsp:cNvPr id="0" name=""/>
        <dsp:cNvSpPr/>
      </dsp:nvSpPr>
      <dsp:spPr>
        <a:xfrm>
          <a:off x="2095516" y="2938392"/>
          <a:ext cx="349568" cy="3498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16FD8B-290F-487D-A02A-32C592B731A8}">
      <dsp:nvSpPr>
        <dsp:cNvPr id="0" name=""/>
        <dsp:cNvSpPr/>
      </dsp:nvSpPr>
      <dsp:spPr>
        <a:xfrm>
          <a:off x="1871402" y="329456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7E78F-A76D-4631-8948-B64E2016327F}">
      <dsp:nvSpPr>
        <dsp:cNvPr id="0" name=""/>
        <dsp:cNvSpPr/>
      </dsp:nvSpPr>
      <dsp:spPr>
        <a:xfrm>
          <a:off x="1498083" y="329456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D60EF-AED4-47A7-8732-246AC3DD8FC5}">
      <dsp:nvSpPr>
        <dsp:cNvPr id="0" name=""/>
        <dsp:cNvSpPr/>
      </dsp:nvSpPr>
      <dsp:spPr>
        <a:xfrm>
          <a:off x="1124763" y="329456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0583BC-1F37-43D4-937E-19A81B339420}">
      <dsp:nvSpPr>
        <dsp:cNvPr id="0" name=""/>
        <dsp:cNvSpPr/>
      </dsp:nvSpPr>
      <dsp:spPr>
        <a:xfrm>
          <a:off x="751443" y="329456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96D49-6619-41D0-AB3B-82E4B30EB1C9}">
      <dsp:nvSpPr>
        <dsp:cNvPr id="0" name=""/>
        <dsp:cNvSpPr/>
      </dsp:nvSpPr>
      <dsp:spPr>
        <a:xfrm>
          <a:off x="377514" y="329456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06E877-98BB-478E-9DD7-B17D367C2F50}">
      <dsp:nvSpPr>
        <dsp:cNvPr id="0" name=""/>
        <dsp:cNvSpPr/>
      </dsp:nvSpPr>
      <dsp:spPr>
        <a:xfrm>
          <a:off x="4194" y="329456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0AA7E-A637-4FF6-B075-9C028D72260D}">
      <dsp:nvSpPr>
        <dsp:cNvPr id="0" name=""/>
        <dsp:cNvSpPr/>
      </dsp:nvSpPr>
      <dsp:spPr>
        <a:xfrm>
          <a:off x="2976" y="2843239"/>
          <a:ext cx="2048691" cy="44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Heterogeneous, federated research cyberinfrastructure</a:t>
          </a:r>
          <a:endParaRPr lang="en-US" sz="1700" kern="1200" dirty="0"/>
        </a:p>
      </dsp:txBody>
      <dsp:txXfrm>
        <a:off x="2976" y="2843239"/>
        <a:ext cx="2048691" cy="4496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8CCE9F-EFC6-47C8-9069-2014ADC5198F}">
      <dsp:nvSpPr>
        <dsp:cNvPr id="0" name=""/>
        <dsp:cNvSpPr/>
      </dsp:nvSpPr>
      <dsp:spPr>
        <a:xfrm>
          <a:off x="5918239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9F7CF-177B-49B4-BA0F-D9E1AAAADB8A}">
      <dsp:nvSpPr>
        <dsp:cNvPr id="0" name=""/>
        <dsp:cNvSpPr/>
      </dsp:nvSpPr>
      <dsp:spPr>
        <a:xfrm>
          <a:off x="5597902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050944-3527-4B63-B1E4-C770D4CD9746}">
      <dsp:nvSpPr>
        <dsp:cNvPr id="0" name=""/>
        <dsp:cNvSpPr/>
      </dsp:nvSpPr>
      <dsp:spPr>
        <a:xfrm>
          <a:off x="5277566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85B70-9015-4685-AE67-8A48746CC86B}">
      <dsp:nvSpPr>
        <dsp:cNvPr id="0" name=""/>
        <dsp:cNvSpPr/>
      </dsp:nvSpPr>
      <dsp:spPr>
        <a:xfrm>
          <a:off x="4957838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0C3900-DF43-48ED-9093-05C35E9684A4}">
      <dsp:nvSpPr>
        <dsp:cNvPr id="0" name=""/>
        <dsp:cNvSpPr/>
      </dsp:nvSpPr>
      <dsp:spPr>
        <a:xfrm>
          <a:off x="4637502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B76B0-9520-4578-A5FC-5DC01A911A80}">
      <dsp:nvSpPr>
        <dsp:cNvPr id="0" name=""/>
        <dsp:cNvSpPr/>
      </dsp:nvSpPr>
      <dsp:spPr>
        <a:xfrm>
          <a:off x="4142381" y="2091506"/>
          <a:ext cx="349568" cy="3498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64278-E7F8-4DD8-B237-7434E30A4902}">
      <dsp:nvSpPr>
        <dsp:cNvPr id="0" name=""/>
        <dsp:cNvSpPr/>
      </dsp:nvSpPr>
      <dsp:spPr>
        <a:xfrm>
          <a:off x="5633224" y="1817835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3523D-455C-4CCA-A368-B5114300555F}">
      <dsp:nvSpPr>
        <dsp:cNvPr id="0" name=""/>
        <dsp:cNvSpPr/>
      </dsp:nvSpPr>
      <dsp:spPr>
        <a:xfrm>
          <a:off x="5633224" y="2542546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6E039D-DE92-4036-A422-99317E97CB21}">
      <dsp:nvSpPr>
        <dsp:cNvPr id="0" name=""/>
        <dsp:cNvSpPr/>
      </dsp:nvSpPr>
      <dsp:spPr>
        <a:xfrm>
          <a:off x="5789130" y="1974793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D701CE-F294-4A78-8943-343D935384AD}">
      <dsp:nvSpPr>
        <dsp:cNvPr id="0" name=""/>
        <dsp:cNvSpPr/>
      </dsp:nvSpPr>
      <dsp:spPr>
        <a:xfrm>
          <a:off x="5799483" y="2386450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4961FE-32DE-4833-BCE0-0C0DAB056A5C}">
      <dsp:nvSpPr>
        <dsp:cNvPr id="0" name=""/>
        <dsp:cNvSpPr/>
      </dsp:nvSpPr>
      <dsp:spPr>
        <a:xfrm>
          <a:off x="2227670" y="1381455"/>
          <a:ext cx="1769767" cy="176995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GENI</a:t>
          </a:r>
          <a:endParaRPr lang="en-US" sz="3700" kern="1200" dirty="0"/>
        </a:p>
      </dsp:txBody>
      <dsp:txXfrm>
        <a:off x="2486846" y="1640658"/>
        <a:ext cx="1251415" cy="1251545"/>
      </dsp:txXfrm>
    </dsp:sp>
    <dsp:sp modelId="{F293A373-1139-43F0-B01E-7D4A856D9416}">
      <dsp:nvSpPr>
        <dsp:cNvPr id="0" name=""/>
        <dsp:cNvSpPr/>
      </dsp:nvSpPr>
      <dsp:spPr>
        <a:xfrm>
          <a:off x="2095516" y="1230246"/>
          <a:ext cx="349568" cy="3498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CDF10-3347-4941-8D51-A62E80E917D9}">
      <dsp:nvSpPr>
        <dsp:cNvPr id="0" name=""/>
        <dsp:cNvSpPr/>
      </dsp:nvSpPr>
      <dsp:spPr>
        <a:xfrm>
          <a:off x="1871402" y="1045691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8C06FD-392F-40EA-9408-ED2A2B881D82}">
      <dsp:nvSpPr>
        <dsp:cNvPr id="0" name=""/>
        <dsp:cNvSpPr/>
      </dsp:nvSpPr>
      <dsp:spPr>
        <a:xfrm>
          <a:off x="1498083" y="1045691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3DC45-2D5D-4574-A39A-2E97311F8F99}">
      <dsp:nvSpPr>
        <dsp:cNvPr id="0" name=""/>
        <dsp:cNvSpPr/>
      </dsp:nvSpPr>
      <dsp:spPr>
        <a:xfrm>
          <a:off x="1124763" y="1045691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5245F-AB4D-42D2-9C23-AE7998BDEFD7}">
      <dsp:nvSpPr>
        <dsp:cNvPr id="0" name=""/>
        <dsp:cNvSpPr/>
      </dsp:nvSpPr>
      <dsp:spPr>
        <a:xfrm>
          <a:off x="751443" y="1045691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08870-72CF-4E59-B71D-AF93B2E4B089}">
      <dsp:nvSpPr>
        <dsp:cNvPr id="0" name=""/>
        <dsp:cNvSpPr/>
      </dsp:nvSpPr>
      <dsp:spPr>
        <a:xfrm>
          <a:off x="377514" y="1045691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53074E-A810-493E-BCCD-E61D0FEFBA4B}">
      <dsp:nvSpPr>
        <dsp:cNvPr id="0" name=""/>
        <dsp:cNvSpPr/>
      </dsp:nvSpPr>
      <dsp:spPr>
        <a:xfrm>
          <a:off x="4194" y="1045691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B23B0D-C336-4EDE-AF03-3B1FBC96C1DB}">
      <dsp:nvSpPr>
        <dsp:cNvPr id="0" name=""/>
        <dsp:cNvSpPr/>
      </dsp:nvSpPr>
      <dsp:spPr>
        <a:xfrm>
          <a:off x="2976" y="594651"/>
          <a:ext cx="2048691" cy="44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Application-Use Case Development</a:t>
          </a:r>
          <a:endParaRPr lang="en-US" sz="1700" kern="1200" dirty="0"/>
        </a:p>
      </dsp:txBody>
      <dsp:txXfrm>
        <a:off x="2976" y="594651"/>
        <a:ext cx="2048691" cy="449602"/>
      </dsp:txXfrm>
    </dsp:sp>
    <dsp:sp modelId="{6C08D572-321F-43D9-A0CD-1F644E0424D6}">
      <dsp:nvSpPr>
        <dsp:cNvPr id="0" name=""/>
        <dsp:cNvSpPr/>
      </dsp:nvSpPr>
      <dsp:spPr>
        <a:xfrm>
          <a:off x="1732549" y="2091506"/>
          <a:ext cx="349568" cy="3498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20C82A-A009-4283-BDAE-64639C8E3DDE}">
      <dsp:nvSpPr>
        <dsp:cNvPr id="0" name=""/>
        <dsp:cNvSpPr/>
      </dsp:nvSpPr>
      <dsp:spPr>
        <a:xfrm>
          <a:off x="1386635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2CC28D-B8AF-4661-9740-4E2A68275CBE}">
      <dsp:nvSpPr>
        <dsp:cNvPr id="0" name=""/>
        <dsp:cNvSpPr/>
      </dsp:nvSpPr>
      <dsp:spPr>
        <a:xfrm>
          <a:off x="1041329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D1F421-2665-4C43-B459-40BEDEEE2319}">
      <dsp:nvSpPr>
        <dsp:cNvPr id="0" name=""/>
        <dsp:cNvSpPr/>
      </dsp:nvSpPr>
      <dsp:spPr>
        <a:xfrm>
          <a:off x="695414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3B82A1-31A2-41AD-879F-BB45D02A1D31}">
      <dsp:nvSpPr>
        <dsp:cNvPr id="0" name=""/>
        <dsp:cNvSpPr/>
      </dsp:nvSpPr>
      <dsp:spPr>
        <a:xfrm>
          <a:off x="350109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542624-2304-4509-81F2-581FC4181245}">
      <dsp:nvSpPr>
        <dsp:cNvPr id="0" name=""/>
        <dsp:cNvSpPr/>
      </dsp:nvSpPr>
      <dsp:spPr>
        <a:xfrm>
          <a:off x="4194" y="217889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E6EC5-F693-4782-8727-89F48682C266}">
      <dsp:nvSpPr>
        <dsp:cNvPr id="0" name=""/>
        <dsp:cNvSpPr/>
      </dsp:nvSpPr>
      <dsp:spPr>
        <a:xfrm>
          <a:off x="2976" y="1731594"/>
          <a:ext cx="1549307" cy="44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Federation Common API for Wireless, </a:t>
          </a:r>
          <a:r>
            <a:rPr lang="en-US" sz="1400" kern="1200" dirty="0" err="1" smtClean="0"/>
            <a:t>Network,Cloud</a:t>
          </a:r>
          <a:r>
            <a:rPr lang="en-US" sz="1400" kern="1200" dirty="0" smtClean="0"/>
            <a:t> Resources</a:t>
          </a:r>
          <a:endParaRPr lang="en-US" sz="1400" kern="1200" dirty="0"/>
        </a:p>
      </dsp:txBody>
      <dsp:txXfrm>
        <a:off x="2976" y="1731594"/>
        <a:ext cx="1549307" cy="449602"/>
      </dsp:txXfrm>
    </dsp:sp>
    <dsp:sp modelId="{DCFAECFD-E04B-4B7A-B356-68F856A418A3}">
      <dsp:nvSpPr>
        <dsp:cNvPr id="0" name=""/>
        <dsp:cNvSpPr/>
      </dsp:nvSpPr>
      <dsp:spPr>
        <a:xfrm>
          <a:off x="2095516" y="2938392"/>
          <a:ext cx="349568" cy="3498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16FD8B-290F-487D-A02A-32C592B731A8}">
      <dsp:nvSpPr>
        <dsp:cNvPr id="0" name=""/>
        <dsp:cNvSpPr/>
      </dsp:nvSpPr>
      <dsp:spPr>
        <a:xfrm>
          <a:off x="1871402" y="329456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07E78F-A76D-4631-8948-B64E2016327F}">
      <dsp:nvSpPr>
        <dsp:cNvPr id="0" name=""/>
        <dsp:cNvSpPr/>
      </dsp:nvSpPr>
      <dsp:spPr>
        <a:xfrm>
          <a:off x="1498083" y="329456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D60EF-AED4-47A7-8732-246AC3DD8FC5}">
      <dsp:nvSpPr>
        <dsp:cNvPr id="0" name=""/>
        <dsp:cNvSpPr/>
      </dsp:nvSpPr>
      <dsp:spPr>
        <a:xfrm>
          <a:off x="1124763" y="329456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0583BC-1F37-43D4-937E-19A81B339420}">
      <dsp:nvSpPr>
        <dsp:cNvPr id="0" name=""/>
        <dsp:cNvSpPr/>
      </dsp:nvSpPr>
      <dsp:spPr>
        <a:xfrm>
          <a:off x="751443" y="329456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96D49-6619-41D0-AB3B-82E4B30EB1C9}">
      <dsp:nvSpPr>
        <dsp:cNvPr id="0" name=""/>
        <dsp:cNvSpPr/>
      </dsp:nvSpPr>
      <dsp:spPr>
        <a:xfrm>
          <a:off x="377514" y="329456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06E877-98BB-478E-9DD7-B17D367C2F50}">
      <dsp:nvSpPr>
        <dsp:cNvPr id="0" name=""/>
        <dsp:cNvSpPr/>
      </dsp:nvSpPr>
      <dsp:spPr>
        <a:xfrm>
          <a:off x="4194" y="3294567"/>
          <a:ext cx="174784" cy="17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20AA7E-A637-4FF6-B075-9C028D72260D}">
      <dsp:nvSpPr>
        <dsp:cNvPr id="0" name=""/>
        <dsp:cNvSpPr/>
      </dsp:nvSpPr>
      <dsp:spPr>
        <a:xfrm>
          <a:off x="2976" y="2843239"/>
          <a:ext cx="2048691" cy="449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Outreach Activities to Align with Industry</a:t>
          </a:r>
          <a:endParaRPr lang="en-US" sz="1700" kern="1200" dirty="0"/>
        </a:p>
      </dsp:txBody>
      <dsp:txXfrm>
        <a:off x="2976" y="2843239"/>
        <a:ext cx="2048691" cy="449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6" y="0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/>
          <a:lstStyle>
            <a:lvl1pPr algn="r">
              <a:defRPr sz="1200"/>
            </a:lvl1pPr>
          </a:lstStyle>
          <a:p>
            <a:fld id="{F0D913B4-BA53-854A-8D13-5A797F941C7E}" type="datetimeFigureOut">
              <a:rPr lang="en-US">
                <a:latin typeface="Arial"/>
              </a:rPr>
              <a:t>5/14/18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93296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6" y="8893296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 anchor="b"/>
          <a:lstStyle>
            <a:lvl1pPr algn="r">
              <a:defRPr sz="1200"/>
            </a:lvl1pPr>
          </a:lstStyle>
          <a:p>
            <a:fld id="{7B18A8A2-8A07-3642-B5EE-BCEA408CC71D}" type="slidenum">
              <a:rPr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2817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/>
          <a:lstStyle>
            <a:lvl1pPr algn="r">
              <a:defRPr sz="1200">
                <a:latin typeface="Arial"/>
              </a:defRPr>
            </a:lvl1pPr>
          </a:lstStyle>
          <a:p>
            <a:fld id="{1D5F1E3E-C73A-7445-A1EA-3495C02E9E3C}" type="datetimeFigureOut">
              <a:rPr lang="en-US" smtClean="0"/>
              <a:pPr/>
              <a:t>5/14/18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7513" y="701675"/>
            <a:ext cx="6242050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21" tIns="46960" rIns="93921" bIns="4696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21" tIns="46960" rIns="93921" bIns="4696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93296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893296"/>
            <a:ext cx="3066733" cy="468154"/>
          </a:xfrm>
          <a:prstGeom prst="rect">
            <a:avLst/>
          </a:prstGeom>
        </p:spPr>
        <p:txBody>
          <a:bodyPr vert="horz" lIns="93921" tIns="46960" rIns="93921" bIns="46960" rtlCol="0" anchor="b"/>
          <a:lstStyle>
            <a:lvl1pPr algn="r">
              <a:defRPr sz="1200">
                <a:latin typeface="Arial"/>
              </a:defRPr>
            </a:lvl1pPr>
          </a:lstStyle>
          <a:p>
            <a:fld id="{F2460517-2DAD-284C-A4CE-27646153A0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008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60517-2DAD-284C-A4CE-27646153A0A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47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Cash + in-kind equipment and services</a:t>
            </a:r>
          </a:p>
          <a:p>
            <a:r>
              <a:rPr lang="en-US" dirty="0"/>
              <a:t>4 platforms ( </a:t>
            </a:r>
            <a:r>
              <a:rPr lang="en-US" dirty="0" err="1"/>
              <a:t>upto</a:t>
            </a:r>
            <a:r>
              <a:rPr lang="en-US" dirty="0"/>
              <a:t> 2 in first year) </a:t>
            </a:r>
          </a:p>
          <a:p>
            <a:r>
              <a:rPr lang="en-US" dirty="0"/>
              <a:t>5 years of funding afte</a:t>
            </a:r>
            <a:r>
              <a:rPr lang="en-US" baseline="0" dirty="0"/>
              <a:t>r which sustainability of operation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60517-2DAD-284C-A4CE-27646153A0A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794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92323" y="4374551"/>
            <a:ext cx="5538579" cy="4144312"/>
          </a:xfrm>
          <a:prstGeom prst="rect">
            <a:avLst/>
          </a:prstGeom>
        </p:spPr>
        <p:txBody>
          <a:bodyPr lIns="92166" tIns="92166" rIns="92166" bIns="92166" anchor="t" anchorCtr="0">
            <a:noAutofit/>
          </a:bodyPr>
          <a:lstStyle/>
          <a:p>
            <a:endParaRPr/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0563"/>
            <a:ext cx="6142038" cy="3454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8386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02C66B-B3C7-4DA4-AF88-128EB241C3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12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April 22, 2015</a:t>
            </a: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GENI Going Forward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51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60517-2DAD-284C-A4CE-27646153A0A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955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60517-2DAD-284C-A4CE-27646153A0A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375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60517-2DAD-284C-A4CE-27646153A0A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14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60517-2DAD-284C-A4CE-27646153A0A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985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7" Type="http://schemas.openxmlformats.org/officeDocument/2006/relationships/image" Target="../media/image30.png"/><Relationship Id="rId18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/Relationships>
</file>

<file path=ppt/slideLayouts/_rels/slideLayout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7" Type="http://schemas.openxmlformats.org/officeDocument/2006/relationships/image" Target="../media/image58.png"/><Relationship Id="rId18" Type="http://schemas.openxmlformats.org/officeDocument/2006/relationships/image" Target="../media/image59.png"/><Relationship Id="rId19" Type="http://schemas.openxmlformats.org/officeDocument/2006/relationships/image" Target="../media/image60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</file>

<file path=ppt/slideLayouts/_rels/slideLayout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5" Type="http://schemas.openxmlformats.org/officeDocument/2006/relationships/image" Target="../media/image74.png"/><Relationship Id="rId16" Type="http://schemas.openxmlformats.org/officeDocument/2006/relationships/image" Target="../media/image75.png"/><Relationship Id="rId17" Type="http://schemas.openxmlformats.org/officeDocument/2006/relationships/image" Target="../media/image76.png"/><Relationship Id="rId18" Type="http://schemas.openxmlformats.org/officeDocument/2006/relationships/image" Target="../media/image7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microsoft.com/office/2007/relationships/hdphoto" Target="../media/hdphoto2.wdp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9.jpeg"/><Relationship Id="rId3" Type="http://schemas.openxmlformats.org/officeDocument/2006/relationships/image" Target="../media/image80.png"/></Relationships>
</file>

<file path=ppt/slideLayouts/_rels/slideLayout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0.png"/><Relationship Id="rId12" Type="http://schemas.openxmlformats.org/officeDocument/2006/relationships/image" Target="../media/image91.png"/><Relationship Id="rId13" Type="http://schemas.openxmlformats.org/officeDocument/2006/relationships/image" Target="../media/image92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9144000" cy="5130085"/>
          </a:xfrm>
          <a:prstGeom prst="rect">
            <a:avLst/>
          </a:prstGeom>
        </p:spPr>
      </p:pic>
      <p:sp>
        <p:nvSpPr>
          <p:cNvPr id="30" name="Rectangle 29"/>
          <p:cNvSpPr/>
          <p:nvPr userDrawn="1"/>
        </p:nvSpPr>
        <p:spPr>
          <a:xfrm>
            <a:off x="1" y="5103569"/>
            <a:ext cx="9151697" cy="46986"/>
          </a:xfrm>
          <a:prstGeom prst="rect">
            <a:avLst/>
          </a:prstGeom>
          <a:solidFill>
            <a:srgbClr val="E715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ctrTitle" hasCustomPrompt="1"/>
          </p:nvPr>
        </p:nvSpPr>
        <p:spPr>
          <a:xfrm>
            <a:off x="622255" y="2195775"/>
            <a:ext cx="3949745" cy="14486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90000"/>
              </a:lnSpc>
              <a:defRPr sz="42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>
            <a:off x="622244" y="3644431"/>
            <a:ext cx="3949700" cy="461963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000" b="1" baseline="0">
                <a:solidFill>
                  <a:srgbClr val="E7151C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3357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1016402" y="1448741"/>
            <a:ext cx="1109082" cy="97131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latin typeface="Arial"/>
                <a:cs typeface="Arial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943985" y="1448741"/>
            <a:ext cx="1109082" cy="97131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latin typeface="Arial"/>
                <a:cs typeface="Arial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6973172" y="1448741"/>
            <a:ext cx="1109082" cy="97131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latin typeface="Arial"/>
                <a:cs typeface="Arial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333823" y="2544234"/>
            <a:ext cx="2461141" cy="19430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30000"/>
              </a:lnSpc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30000"/>
              </a:lnSpc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47631" y="2544234"/>
            <a:ext cx="2461141" cy="19430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30000"/>
              </a:lnSpc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30000"/>
              </a:lnSpc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6267566" y="2544234"/>
            <a:ext cx="2461141" cy="19430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30000"/>
              </a:lnSpc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30000"/>
              </a:lnSpc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5221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Sector Icons</a:t>
            </a:r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093926" y="3822698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ENERGY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1093926" y="2381955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HEALTH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3496885" y="3822698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MANUFACTURING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3496885" y="2369253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TRANSPORTATION</a:t>
            </a:r>
          </a:p>
        </p:txBody>
      </p:sp>
      <p:pic>
        <p:nvPicPr>
          <p:cNvPr id="47" name="Picture 46" descr="energ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9" y="2971798"/>
            <a:ext cx="774700" cy="774700"/>
          </a:xfrm>
          <a:prstGeom prst="rect">
            <a:avLst/>
          </a:prstGeom>
        </p:spPr>
      </p:pic>
      <p:pic>
        <p:nvPicPr>
          <p:cNvPr id="49" name="Picture 48" descr="health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9" y="1531055"/>
            <a:ext cx="774700" cy="774700"/>
          </a:xfrm>
          <a:prstGeom prst="rect">
            <a:avLst/>
          </a:prstGeom>
        </p:spPr>
      </p:pic>
      <p:pic>
        <p:nvPicPr>
          <p:cNvPr id="50" name="Picture 49" descr="manufacturing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58" y="2971798"/>
            <a:ext cx="774700" cy="774700"/>
          </a:xfrm>
          <a:prstGeom prst="rect">
            <a:avLst/>
          </a:prstGeom>
        </p:spPr>
      </p:pic>
      <p:pic>
        <p:nvPicPr>
          <p:cNvPr id="52" name="Picture 51" descr="transportation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58" y="1518353"/>
            <a:ext cx="774700" cy="774700"/>
          </a:xfrm>
          <a:prstGeom prst="rect">
            <a:avLst/>
          </a:prstGeom>
        </p:spPr>
      </p:pic>
      <p:sp>
        <p:nvSpPr>
          <p:cNvPr id="67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5843726" y="3822698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GENERAL</a:t>
            </a:r>
          </a:p>
        </p:txBody>
      </p:sp>
      <p:pic>
        <p:nvPicPr>
          <p:cNvPr id="68" name="Picture 67" descr="general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99" y="2971798"/>
            <a:ext cx="774700" cy="774700"/>
          </a:xfrm>
          <a:prstGeom prst="rect">
            <a:avLst/>
          </a:prstGeom>
        </p:spPr>
      </p:pic>
      <p:sp>
        <p:nvSpPr>
          <p:cNvPr id="69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5843726" y="2381955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Public SAFETY</a:t>
            </a:r>
          </a:p>
        </p:txBody>
      </p:sp>
      <p:pic>
        <p:nvPicPr>
          <p:cNvPr id="70" name="Picture 69" descr="public-safety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99" y="1531055"/>
            <a:ext cx="7747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05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11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1783269933"/>
              </p:ext>
            </p:extLst>
          </p:nvPr>
        </p:nvGraphicFramePr>
        <p:xfrm>
          <a:off x="342266" y="1363528"/>
          <a:ext cx="7965440" cy="3016218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19913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913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02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spc="0" baseline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3420" marR="63420" marT="31709" marB="3170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spc="0" dirty="0">
                          <a:solidFill>
                            <a:schemeClr val="tx2"/>
                          </a:solidFill>
                        </a:rPr>
                        <a:t>Column title</a:t>
                      </a:r>
                      <a:endParaRPr lang="en-US" sz="1400" b="1" kern="1200" spc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0" dirty="0">
                          <a:solidFill>
                            <a:schemeClr val="tx2"/>
                          </a:solidFill>
                        </a:rPr>
                        <a:t>Column title</a:t>
                      </a:r>
                      <a:endParaRPr lang="en-US" sz="1400" b="1" spc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3420" marR="63420" marT="31709" marB="3170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0" dirty="0">
                          <a:solidFill>
                            <a:schemeClr val="tx2"/>
                          </a:solidFill>
                        </a:rPr>
                        <a:t>Column title</a:t>
                      </a:r>
                      <a:endParaRPr lang="en-US" sz="1400" b="1" spc="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3420" marR="63420" marT="31709" marB="3170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2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2"/>
                          </a:solidFill>
                        </a:rPr>
                        <a:t>Row title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2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2"/>
                          </a:solidFill>
                        </a:rPr>
                        <a:t>Row title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2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2"/>
                          </a:solidFill>
                        </a:rPr>
                        <a:t>Row title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2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2"/>
                          </a:solidFill>
                        </a:rPr>
                        <a:t>Row title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27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chemeClr val="tx2"/>
                          </a:solidFill>
                        </a:rPr>
                        <a:t>Row title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2"/>
                          </a:solidFill>
                        </a:rPr>
                        <a:t>$00.00</a:t>
                      </a:r>
                      <a:endParaRPr lang="en-US" sz="12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Table Example 1, Title Here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Table Subtitle Goes Here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42264" y="4402289"/>
            <a:ext cx="6444616" cy="274637"/>
          </a:xfrm>
          <a:prstGeom prst="rect">
            <a:avLst/>
          </a:prstGeom>
        </p:spPr>
        <p:txBody>
          <a:bodyPr lIns="0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494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Table Example 2, Title Here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Table Subtitle Goes Here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42266" y="2055031"/>
            <a:ext cx="8394158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2266" y="3506202"/>
            <a:ext cx="8394158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42266" y="3972283"/>
            <a:ext cx="8394158" cy="0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56373" y="1491105"/>
            <a:ext cx="0" cy="3117869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072764" y="1491105"/>
            <a:ext cx="0" cy="3117869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2266" y="2065600"/>
            <a:ext cx="949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200" b="1" dirty="0">
                <a:solidFill>
                  <a:schemeClr val="tx2"/>
                </a:solidFill>
              </a:rPr>
              <a:t>Row title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2266" y="3516771"/>
            <a:ext cx="949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200" b="1" dirty="0">
                <a:solidFill>
                  <a:schemeClr val="tx2"/>
                </a:solidFill>
              </a:rPr>
              <a:t>Row title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266" y="4009714"/>
            <a:ext cx="949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200" b="1" dirty="0">
                <a:solidFill>
                  <a:schemeClr val="tx2"/>
                </a:solidFill>
              </a:rPr>
              <a:t>Row title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210687" y="1491105"/>
            <a:ext cx="0" cy="3117869"/>
          </a:xfrm>
          <a:prstGeom prst="line">
            <a:avLst/>
          </a:prstGeom>
          <a:ln w="127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42273" y="1552224"/>
            <a:ext cx="2053165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200" b="1" dirty="0">
                <a:solidFill>
                  <a:schemeClr val="tx2"/>
                </a:solidFill>
              </a:rPr>
              <a:t>Column title, can  be multi-line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42273" y="2082239"/>
            <a:ext cx="2053165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000" dirty="0" err="1">
                <a:solidFill>
                  <a:schemeClr val="tx2"/>
                </a:solidFill>
              </a:rPr>
              <a:t>Lorem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ipsum</a:t>
            </a:r>
            <a:r>
              <a:rPr lang="en-US" sz="1000" dirty="0">
                <a:solidFill>
                  <a:schemeClr val="tx2"/>
                </a:solidFill>
              </a:rPr>
              <a:t> dolor sit </a:t>
            </a:r>
            <a:r>
              <a:rPr lang="en-US" sz="1000" dirty="0" err="1">
                <a:solidFill>
                  <a:schemeClr val="tx2"/>
                </a:solidFill>
              </a:rPr>
              <a:t>amet</a:t>
            </a:r>
            <a:r>
              <a:rPr lang="en-US" sz="1000" dirty="0">
                <a:solidFill>
                  <a:schemeClr val="tx2"/>
                </a:solidFill>
              </a:rPr>
              <a:t>, </a:t>
            </a:r>
            <a:r>
              <a:rPr lang="en-US" sz="1000" dirty="0" err="1">
                <a:solidFill>
                  <a:schemeClr val="tx2"/>
                </a:solidFill>
              </a:rPr>
              <a:t>consectetur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adipiscing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elit</a:t>
            </a:r>
            <a:r>
              <a:rPr lang="en-US" sz="1000" dirty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000" dirty="0" err="1">
                <a:solidFill>
                  <a:schemeClr val="tx2"/>
                </a:solidFill>
              </a:rPr>
              <a:t>Suspendisse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congue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turpis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maximus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dignissim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posuere</a:t>
            </a:r>
            <a:r>
              <a:rPr lang="en-US" sz="1000" dirty="0">
                <a:solidFill>
                  <a:schemeClr val="tx2"/>
                </a:solidFill>
              </a:rPr>
              <a:t>.</a:t>
            </a:r>
          </a:p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000" dirty="0" err="1">
                <a:solidFill>
                  <a:schemeClr val="tx2"/>
                </a:solidFill>
              </a:rPr>
              <a:t>Quisque</a:t>
            </a:r>
            <a:r>
              <a:rPr lang="en-US" sz="1000" dirty="0">
                <a:solidFill>
                  <a:schemeClr val="tx2"/>
                </a:solidFill>
              </a:rPr>
              <a:t> sit </a:t>
            </a:r>
            <a:r>
              <a:rPr lang="en-US" sz="1000" dirty="0" err="1">
                <a:solidFill>
                  <a:schemeClr val="tx2"/>
                </a:solidFill>
              </a:rPr>
              <a:t>amet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justo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ultrices</a:t>
            </a:r>
            <a:r>
              <a:rPr lang="en-US" sz="1000" dirty="0">
                <a:solidFill>
                  <a:schemeClr val="tx2"/>
                </a:solidFill>
              </a:rPr>
              <a:t>, </a:t>
            </a:r>
            <a:r>
              <a:rPr lang="en-US" sz="1000" dirty="0" err="1">
                <a:solidFill>
                  <a:schemeClr val="tx2"/>
                </a:solidFill>
              </a:rPr>
              <a:t>finibus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massa</a:t>
            </a:r>
            <a:r>
              <a:rPr lang="en-US" sz="1000" dirty="0">
                <a:solidFill>
                  <a:schemeClr val="tx2"/>
                </a:solidFill>
              </a:rPr>
              <a:t> </a:t>
            </a:r>
            <a:r>
              <a:rPr lang="en-US" sz="1000" dirty="0" err="1">
                <a:solidFill>
                  <a:schemeClr val="tx2"/>
                </a:solidFill>
              </a:rPr>
              <a:t>eu</a:t>
            </a:r>
            <a:r>
              <a:rPr lang="en-US" sz="10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38649" y="3506202"/>
            <a:ext cx="20567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en-US" sz="1000" dirty="0">
                <a:solidFill>
                  <a:schemeClr val="tx2"/>
                </a:solidFill>
              </a:rPr>
              <a:t>Integer </a:t>
            </a:r>
            <a:r>
              <a:rPr lang="en-US" sz="1000" dirty="0" err="1">
                <a:solidFill>
                  <a:schemeClr val="tx2"/>
                </a:solidFill>
              </a:rPr>
              <a:t>sed</a:t>
            </a:r>
            <a:r>
              <a:rPr lang="en-US" sz="1000" dirty="0">
                <a:solidFill>
                  <a:schemeClr val="tx2"/>
                </a:solidFill>
              </a:rPr>
              <a:t> dui </a:t>
            </a:r>
            <a:r>
              <a:rPr lang="en-US" sz="1000" dirty="0" err="1">
                <a:solidFill>
                  <a:schemeClr val="tx2"/>
                </a:solidFill>
              </a:rPr>
              <a:t>fermentum</a:t>
            </a:r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38649" y="3978519"/>
            <a:ext cx="20567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1000"/>
              </a:spcAft>
            </a:pPr>
            <a:r>
              <a:rPr lang="sv-SE" sz="1000" dirty="0">
                <a:solidFill>
                  <a:schemeClr val="tx2"/>
                </a:solidFill>
              </a:rPr>
              <a:t>Aenean ornare arcu eget nisi tincidunt, eu tincidunt eros tempus.</a:t>
            </a:r>
            <a:endParaRPr lang="en-US" sz="1000" dirty="0">
              <a:solidFill>
                <a:schemeClr val="tx2"/>
              </a:solidFill>
            </a:endParaRP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4169844" y="1549809"/>
            <a:ext cx="2056789" cy="2980293"/>
            <a:chOff x="2741289" y="1704624"/>
            <a:chExt cx="2056789" cy="2980293"/>
          </a:xfrm>
        </p:grpSpPr>
        <p:sp>
          <p:nvSpPr>
            <p:cNvPr id="35" name="TextBox 34"/>
            <p:cNvSpPr txBox="1"/>
            <p:nvPr userDrawn="1"/>
          </p:nvSpPr>
          <p:spPr>
            <a:xfrm>
              <a:off x="2744913" y="1704624"/>
              <a:ext cx="2053165" cy="46166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200" b="1" dirty="0">
                  <a:solidFill>
                    <a:schemeClr val="tx2"/>
                  </a:solidFill>
                </a:rPr>
                <a:t>Column title, can  be multi-line</a:t>
              </a:r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2744913" y="2234639"/>
              <a:ext cx="2053165" cy="134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 err="1">
                  <a:solidFill>
                    <a:schemeClr val="tx2"/>
                  </a:solidFill>
                </a:rPr>
                <a:t>Lorem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ipsum</a:t>
              </a:r>
              <a:r>
                <a:rPr lang="en-US" sz="1000" dirty="0">
                  <a:solidFill>
                    <a:schemeClr val="tx2"/>
                  </a:solidFill>
                </a:rPr>
                <a:t> dolor sit </a:t>
              </a:r>
              <a:r>
                <a:rPr lang="en-US" sz="1000" dirty="0" err="1">
                  <a:solidFill>
                    <a:schemeClr val="tx2"/>
                  </a:solidFill>
                </a:rPr>
                <a:t>amet</a:t>
              </a:r>
              <a:r>
                <a:rPr lang="en-US" sz="1000" dirty="0">
                  <a:solidFill>
                    <a:schemeClr val="tx2"/>
                  </a:solidFill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</a:rPr>
                <a:t>consectetur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adipiscing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</a:rPr>
                <a:t>.</a:t>
              </a:r>
            </a:p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 err="1">
                  <a:solidFill>
                    <a:schemeClr val="tx2"/>
                  </a:solidFill>
                </a:rPr>
                <a:t>Suspendisse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congue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turpis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maximus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dignissim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posuere</a:t>
              </a:r>
              <a:r>
                <a:rPr lang="en-US" sz="1000" dirty="0">
                  <a:solidFill>
                    <a:schemeClr val="tx2"/>
                  </a:solidFill>
                </a:rPr>
                <a:t>.</a:t>
              </a:r>
            </a:p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 err="1">
                  <a:solidFill>
                    <a:schemeClr val="tx2"/>
                  </a:solidFill>
                </a:rPr>
                <a:t>Quisque</a:t>
              </a:r>
              <a:r>
                <a:rPr lang="en-US" sz="1000" dirty="0">
                  <a:solidFill>
                    <a:schemeClr val="tx2"/>
                  </a:solidFill>
                </a:rPr>
                <a:t> sit </a:t>
              </a:r>
              <a:r>
                <a:rPr lang="en-US" sz="1000" dirty="0" err="1">
                  <a:solidFill>
                    <a:schemeClr val="tx2"/>
                  </a:solidFill>
                </a:rPr>
                <a:t>amet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justo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ultrices</a:t>
              </a:r>
              <a:r>
                <a:rPr lang="en-US" sz="1000" dirty="0">
                  <a:solidFill>
                    <a:schemeClr val="tx2"/>
                  </a:solidFill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</a:rPr>
                <a:t>finibus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massa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eu</a:t>
              </a:r>
              <a:r>
                <a:rPr lang="en-US" sz="1000" dirty="0">
                  <a:solidFill>
                    <a:schemeClr val="tx2"/>
                  </a:solidFill>
                </a:rPr>
                <a:t>.</a:t>
              </a:r>
            </a:p>
          </p:txBody>
        </p:sp>
        <p:sp>
          <p:nvSpPr>
            <p:cNvPr id="37" name="TextBox 36"/>
            <p:cNvSpPr txBox="1"/>
            <p:nvPr userDrawn="1"/>
          </p:nvSpPr>
          <p:spPr>
            <a:xfrm>
              <a:off x="2741289" y="3658602"/>
              <a:ext cx="20567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>
                  <a:solidFill>
                    <a:schemeClr val="tx2"/>
                  </a:solidFill>
                </a:rPr>
                <a:t>Integer </a:t>
              </a:r>
              <a:r>
                <a:rPr lang="en-US" sz="1000" dirty="0" err="1">
                  <a:solidFill>
                    <a:schemeClr val="tx2"/>
                  </a:solidFill>
                </a:rPr>
                <a:t>sed</a:t>
              </a:r>
              <a:r>
                <a:rPr lang="en-US" sz="1000" dirty="0">
                  <a:solidFill>
                    <a:schemeClr val="tx2"/>
                  </a:solidFill>
                </a:rPr>
                <a:t> dui </a:t>
              </a:r>
              <a:r>
                <a:rPr lang="en-US" sz="1000" dirty="0" err="1">
                  <a:solidFill>
                    <a:schemeClr val="tx2"/>
                  </a:solidFill>
                </a:rPr>
                <a:t>fermentum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38" name="TextBox 37"/>
            <p:cNvSpPr txBox="1"/>
            <p:nvPr userDrawn="1"/>
          </p:nvSpPr>
          <p:spPr>
            <a:xfrm>
              <a:off x="2741289" y="4130919"/>
              <a:ext cx="20567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sv-SE" sz="1000" dirty="0">
                  <a:solidFill>
                    <a:schemeClr val="tx2"/>
                  </a:solidFill>
                </a:rPr>
                <a:t>Aenean ornare arcu eget nisi tincidunt, eu tincidunt eros tempus.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4" name="Group 43"/>
          <p:cNvGrpSpPr/>
          <p:nvPr userDrawn="1"/>
        </p:nvGrpSpPr>
        <p:grpSpPr>
          <a:xfrm>
            <a:off x="6312529" y="1560128"/>
            <a:ext cx="2056789" cy="2980293"/>
            <a:chOff x="2091049" y="1704624"/>
            <a:chExt cx="2056789" cy="2980293"/>
          </a:xfrm>
        </p:grpSpPr>
        <p:sp>
          <p:nvSpPr>
            <p:cNvPr id="40" name="TextBox 39"/>
            <p:cNvSpPr txBox="1"/>
            <p:nvPr userDrawn="1"/>
          </p:nvSpPr>
          <p:spPr>
            <a:xfrm>
              <a:off x="2094673" y="1704624"/>
              <a:ext cx="2053165" cy="461665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200" b="1" dirty="0">
                  <a:solidFill>
                    <a:schemeClr val="tx2"/>
                  </a:solidFill>
                </a:rPr>
                <a:t>Column title, can  be multi-line</a:t>
              </a:r>
            </a:p>
          </p:txBody>
        </p:sp>
        <p:sp>
          <p:nvSpPr>
            <p:cNvPr id="41" name="TextBox 40"/>
            <p:cNvSpPr txBox="1"/>
            <p:nvPr userDrawn="1"/>
          </p:nvSpPr>
          <p:spPr>
            <a:xfrm>
              <a:off x="2094673" y="2234639"/>
              <a:ext cx="2053165" cy="1349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 err="1">
                  <a:solidFill>
                    <a:schemeClr val="tx2"/>
                  </a:solidFill>
                </a:rPr>
                <a:t>Lorem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ipsum</a:t>
              </a:r>
              <a:r>
                <a:rPr lang="en-US" sz="1000" dirty="0">
                  <a:solidFill>
                    <a:schemeClr val="tx2"/>
                  </a:solidFill>
                </a:rPr>
                <a:t> dolor sit </a:t>
              </a:r>
              <a:r>
                <a:rPr lang="en-US" sz="1000" dirty="0" err="1">
                  <a:solidFill>
                    <a:schemeClr val="tx2"/>
                  </a:solidFill>
                </a:rPr>
                <a:t>amet</a:t>
              </a:r>
              <a:r>
                <a:rPr lang="en-US" sz="1000" dirty="0">
                  <a:solidFill>
                    <a:schemeClr val="tx2"/>
                  </a:solidFill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</a:rPr>
                <a:t>consectetur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adipiscing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</a:rPr>
                <a:t>.</a:t>
              </a:r>
            </a:p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 err="1">
                  <a:solidFill>
                    <a:schemeClr val="tx2"/>
                  </a:solidFill>
                </a:rPr>
                <a:t>Suspendisse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congue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turpis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maximus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dignissim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posuere</a:t>
              </a:r>
              <a:r>
                <a:rPr lang="en-US" sz="1000" dirty="0">
                  <a:solidFill>
                    <a:schemeClr val="tx2"/>
                  </a:solidFill>
                </a:rPr>
                <a:t>.</a:t>
              </a:r>
            </a:p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 err="1">
                  <a:solidFill>
                    <a:schemeClr val="tx2"/>
                  </a:solidFill>
                </a:rPr>
                <a:t>Quisque</a:t>
              </a:r>
              <a:r>
                <a:rPr lang="en-US" sz="1000" dirty="0">
                  <a:solidFill>
                    <a:schemeClr val="tx2"/>
                  </a:solidFill>
                </a:rPr>
                <a:t> sit </a:t>
              </a:r>
              <a:r>
                <a:rPr lang="en-US" sz="1000" dirty="0" err="1">
                  <a:solidFill>
                    <a:schemeClr val="tx2"/>
                  </a:solidFill>
                </a:rPr>
                <a:t>amet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justo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ultrices</a:t>
              </a:r>
              <a:r>
                <a:rPr lang="en-US" sz="1000" dirty="0">
                  <a:solidFill>
                    <a:schemeClr val="tx2"/>
                  </a:solidFill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</a:rPr>
                <a:t>finibus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massa</a:t>
              </a:r>
              <a:r>
                <a:rPr lang="en-US" sz="1000" dirty="0">
                  <a:solidFill>
                    <a:schemeClr val="tx2"/>
                  </a:solidFill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</a:rPr>
                <a:t>eu</a:t>
              </a:r>
              <a:r>
                <a:rPr lang="en-US" sz="1000" dirty="0">
                  <a:solidFill>
                    <a:schemeClr val="tx2"/>
                  </a:solidFill>
                </a:rPr>
                <a:t>.</a:t>
              </a:r>
            </a:p>
          </p:txBody>
        </p:sp>
        <p:sp>
          <p:nvSpPr>
            <p:cNvPr id="42" name="TextBox 41"/>
            <p:cNvSpPr txBox="1"/>
            <p:nvPr userDrawn="1"/>
          </p:nvSpPr>
          <p:spPr>
            <a:xfrm>
              <a:off x="2091049" y="3658602"/>
              <a:ext cx="20567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en-US" sz="1000" dirty="0">
                  <a:solidFill>
                    <a:schemeClr val="tx2"/>
                  </a:solidFill>
                </a:rPr>
                <a:t>Integer </a:t>
              </a:r>
              <a:r>
                <a:rPr lang="en-US" sz="1000" dirty="0" err="1">
                  <a:solidFill>
                    <a:schemeClr val="tx2"/>
                  </a:solidFill>
                </a:rPr>
                <a:t>sed</a:t>
              </a:r>
              <a:r>
                <a:rPr lang="en-US" sz="1000" dirty="0">
                  <a:solidFill>
                    <a:schemeClr val="tx2"/>
                  </a:solidFill>
                </a:rPr>
                <a:t> dui </a:t>
              </a:r>
              <a:r>
                <a:rPr lang="en-US" sz="1000" dirty="0" err="1">
                  <a:solidFill>
                    <a:schemeClr val="tx2"/>
                  </a:solidFill>
                </a:rPr>
                <a:t>fermentum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  <p:sp>
          <p:nvSpPr>
            <p:cNvPr id="43" name="TextBox 42"/>
            <p:cNvSpPr txBox="1"/>
            <p:nvPr userDrawn="1"/>
          </p:nvSpPr>
          <p:spPr>
            <a:xfrm>
              <a:off x="2091049" y="4130919"/>
              <a:ext cx="20567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00"/>
                </a:spcBef>
                <a:spcAft>
                  <a:spcPts val="1000"/>
                </a:spcAft>
              </a:pPr>
              <a:r>
                <a:rPr lang="sv-SE" sz="1000" dirty="0">
                  <a:solidFill>
                    <a:schemeClr val="tx2"/>
                  </a:solidFill>
                </a:rPr>
                <a:t>Aenean ornare arcu eget nisi tincidunt, eu tincidunt eros tempus.</a:t>
              </a:r>
              <a:endParaRPr lang="en-US" sz="10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1182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hip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2800" b="1" baseline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US Ignite Logos</a:t>
            </a:r>
          </a:p>
        </p:txBody>
      </p:sp>
      <p:pic>
        <p:nvPicPr>
          <p:cNvPr id="8" name="Picture 7" descr="us-ignite-logo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6" y="1074871"/>
            <a:ext cx="3708508" cy="1745180"/>
          </a:xfrm>
          <a:prstGeom prst="rect">
            <a:avLst/>
          </a:prstGeom>
        </p:spPr>
      </p:pic>
      <p:pic>
        <p:nvPicPr>
          <p:cNvPr id="9" name="Picture 8" descr="USI-AppSummit_logo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57" y="1457950"/>
            <a:ext cx="3886200" cy="990981"/>
          </a:xfrm>
          <a:prstGeom prst="rect">
            <a:avLst/>
          </a:prstGeom>
        </p:spPr>
      </p:pic>
      <p:pic>
        <p:nvPicPr>
          <p:cNvPr id="12" name="Picture 11" descr="USI-GigabitExplore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57" y="2962285"/>
            <a:ext cx="3813192" cy="972364"/>
          </a:xfrm>
          <a:prstGeom prst="rect">
            <a:avLst/>
          </a:prstGeom>
        </p:spPr>
      </p:pic>
      <p:pic>
        <p:nvPicPr>
          <p:cNvPr id="2" name="Picture 1" descr="GCTC_logo_344x80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6" y="3036060"/>
            <a:ext cx="3810634" cy="88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90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onsorship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2800" b="1" baseline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US Ignite Partner Logos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541832" y="1316736"/>
            <a:ext cx="8104786" cy="770128"/>
            <a:chOff x="-1009650" y="1066800"/>
            <a:chExt cx="13365411" cy="1270000"/>
          </a:xfrm>
        </p:grpSpPr>
        <p:pic>
          <p:nvPicPr>
            <p:cNvPr id="2" name="Picture 1" descr="ammon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09650" y="1066800"/>
              <a:ext cx="2222500" cy="1270000"/>
            </a:xfrm>
            <a:prstGeom prst="rect">
              <a:avLst/>
            </a:prstGeom>
          </p:spPr>
        </p:pic>
        <p:pic>
          <p:nvPicPr>
            <p:cNvPr id="4" name="Picture 3" descr="atc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50" y="1066800"/>
              <a:ext cx="2222500" cy="1270000"/>
            </a:xfrm>
            <a:prstGeom prst="rect">
              <a:avLst/>
            </a:prstGeom>
          </p:spPr>
        </p:pic>
        <p:pic>
          <p:nvPicPr>
            <p:cNvPr id="5" name="Picture 4" descr="at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350" y="1066800"/>
              <a:ext cx="2222500" cy="1270000"/>
            </a:xfrm>
            <a:prstGeom prst="rect">
              <a:avLst/>
            </a:prstGeom>
          </p:spPr>
        </p:pic>
        <p:pic>
          <p:nvPicPr>
            <p:cNvPr id="6" name="Picture 5" descr="big-switch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850" y="1066800"/>
              <a:ext cx="2222500" cy="1270000"/>
            </a:xfrm>
            <a:prstGeom prst="rect">
              <a:avLst/>
            </a:prstGeom>
          </p:spPr>
        </p:pic>
        <p:pic>
          <p:nvPicPr>
            <p:cNvPr id="7" name="Picture 6" descr="comcas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350" y="1066800"/>
              <a:ext cx="2222500" cy="1270000"/>
            </a:xfrm>
            <a:prstGeom prst="rect">
              <a:avLst/>
            </a:prstGeom>
          </p:spPr>
        </p:pic>
        <p:pic>
          <p:nvPicPr>
            <p:cNvPr id="10" name="Picture 9" descr="epb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3261" y="1066800"/>
              <a:ext cx="2222500" cy="127000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 userDrawn="1"/>
        </p:nvGrpSpPr>
        <p:grpSpPr>
          <a:xfrm>
            <a:off x="560578" y="2345436"/>
            <a:ext cx="8086344" cy="770128"/>
            <a:chOff x="-1009650" y="2336800"/>
            <a:chExt cx="13335000" cy="1270000"/>
          </a:xfrm>
        </p:grpSpPr>
        <p:pic>
          <p:nvPicPr>
            <p:cNvPr id="13" name="Picture 12" descr="hbc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09650" y="2336800"/>
              <a:ext cx="2222500" cy="1270000"/>
            </a:xfrm>
            <a:prstGeom prst="rect">
              <a:avLst/>
            </a:prstGeom>
          </p:spPr>
        </p:pic>
        <p:pic>
          <p:nvPicPr>
            <p:cNvPr id="14" name="Picture 13" descr="internet2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50" y="2336800"/>
              <a:ext cx="2222500" cy="1270000"/>
            </a:xfrm>
            <a:prstGeom prst="rect">
              <a:avLst/>
            </a:prstGeom>
          </p:spPr>
        </p:pic>
        <p:pic>
          <p:nvPicPr>
            <p:cNvPr id="15" name="Picture 14" descr="juniper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350" y="2336800"/>
              <a:ext cx="2222500" cy="1270000"/>
            </a:xfrm>
            <a:prstGeom prst="rect">
              <a:avLst/>
            </a:prstGeom>
          </p:spPr>
        </p:pic>
        <p:pic>
          <p:nvPicPr>
            <p:cNvPr id="16" name="Picture 15" descr="lakenona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850" y="2336800"/>
              <a:ext cx="2222500" cy="1270000"/>
            </a:xfrm>
            <a:prstGeom prst="rect">
              <a:avLst/>
            </a:prstGeom>
          </p:spPr>
        </p:pic>
        <p:pic>
          <p:nvPicPr>
            <p:cNvPr id="17" name="Picture 16" descr="lit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350" y="2336800"/>
              <a:ext cx="2222500" cy="1270000"/>
            </a:xfrm>
            <a:prstGeom prst="rect">
              <a:avLst/>
            </a:prstGeom>
          </p:spPr>
        </p:pic>
        <p:pic>
          <p:nvPicPr>
            <p:cNvPr id="18" name="Picture 17" descr="nsf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2850" y="2336800"/>
              <a:ext cx="2222500" cy="12700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 userDrawn="1"/>
        </p:nvGrpSpPr>
        <p:grpSpPr>
          <a:xfrm>
            <a:off x="1177290" y="3386836"/>
            <a:ext cx="6738620" cy="770128"/>
            <a:chOff x="-1009650" y="3873500"/>
            <a:chExt cx="11112500" cy="1270000"/>
          </a:xfrm>
        </p:grpSpPr>
        <p:pic>
          <p:nvPicPr>
            <p:cNvPr id="19" name="Picture 18" descr="orange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09650" y="3873500"/>
              <a:ext cx="2222500" cy="1270000"/>
            </a:xfrm>
            <a:prstGeom prst="rect">
              <a:avLst/>
            </a:prstGeom>
          </p:spPr>
        </p:pic>
        <p:pic>
          <p:nvPicPr>
            <p:cNvPr id="20" name="Picture 19" descr="sanleandro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850" y="3873500"/>
              <a:ext cx="2222500" cy="1270000"/>
            </a:xfrm>
            <a:prstGeom prst="rect">
              <a:avLst/>
            </a:prstGeom>
          </p:spPr>
        </p:pic>
        <p:pic>
          <p:nvPicPr>
            <p:cNvPr id="21" name="Picture 20" descr="uc2b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350" y="3873500"/>
              <a:ext cx="2222500" cy="1270000"/>
            </a:xfrm>
            <a:prstGeom prst="rect">
              <a:avLst/>
            </a:prstGeom>
          </p:spPr>
        </p:pic>
        <p:pic>
          <p:nvPicPr>
            <p:cNvPr id="22" name="Picture 21" descr="utopia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7850" y="3873500"/>
              <a:ext cx="2222500" cy="1270000"/>
            </a:xfrm>
            <a:prstGeom prst="rect">
              <a:avLst/>
            </a:prstGeom>
          </p:spPr>
        </p:pic>
        <p:pic>
          <p:nvPicPr>
            <p:cNvPr id="23" name="Picture 22" descr="zayo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0350" y="3873500"/>
              <a:ext cx="2222500" cy="127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6579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17408" y="1580257"/>
            <a:ext cx="8033926" cy="1316755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rgbClr val="EC5E1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“Quote text goes here.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.”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17408" y="3010505"/>
            <a:ext cx="803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schemeClr val="tx1"/>
                </a:solidFill>
                <a:latin typeface="+mj-lt"/>
              </a:rPr>
              <a:t>Quote Source (Name)</a:t>
            </a:r>
          </a:p>
        </p:txBody>
      </p:sp>
    </p:spTree>
    <p:extLst>
      <p:ext uri="{BB962C8B-B14F-4D97-AF65-F5344CB8AC3E}">
        <p14:creationId xmlns:p14="http://schemas.microsoft.com/office/powerpoint/2010/main" val="1568074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Sector Icons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800" b="1" baseline="0">
                <a:solidFill>
                  <a:srgbClr val="E7151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6791616" y="2400515"/>
            <a:ext cx="1927852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TESTBED D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342266" y="2381955"/>
            <a:ext cx="1927852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TESTBED A</a:t>
            </a: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878731" y="3822698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TESTBED E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38" hasCustomPrompt="1"/>
          </p:nvPr>
        </p:nvSpPr>
        <p:spPr>
          <a:xfrm>
            <a:off x="2532959" y="2384884"/>
            <a:ext cx="1927852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TESTBED B</a:t>
            </a:r>
          </a:p>
        </p:txBody>
      </p:sp>
      <p:sp>
        <p:nvSpPr>
          <p:cNvPr id="51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3225572" y="3822698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TESTBED F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4667534" y="2397586"/>
            <a:ext cx="1927852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TESTBED C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41" hasCustomPrompt="1"/>
          </p:nvPr>
        </p:nvSpPr>
        <p:spPr>
          <a:xfrm>
            <a:off x="5523963" y="3813687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 baseline="0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CITY SCALE </a:t>
            </a:r>
          </a:p>
        </p:txBody>
      </p:sp>
      <p:pic>
        <p:nvPicPr>
          <p:cNvPr id="3" name="Picture 2" descr="Testbed-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54" y="1382345"/>
            <a:ext cx="923692" cy="923692"/>
          </a:xfrm>
          <a:prstGeom prst="rect">
            <a:avLst/>
          </a:prstGeom>
        </p:spPr>
      </p:pic>
      <p:pic>
        <p:nvPicPr>
          <p:cNvPr id="4" name="Picture 3" descr="Testbed-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54" y="1382345"/>
            <a:ext cx="923692" cy="923692"/>
          </a:xfrm>
          <a:prstGeom prst="rect">
            <a:avLst/>
          </a:prstGeom>
        </p:spPr>
      </p:pic>
      <p:pic>
        <p:nvPicPr>
          <p:cNvPr id="5" name="Picture 4" descr="Testbed-C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62" y="1390182"/>
            <a:ext cx="916354" cy="916354"/>
          </a:xfrm>
          <a:prstGeom prst="rect">
            <a:avLst/>
          </a:prstGeom>
        </p:spPr>
      </p:pic>
      <p:pic>
        <p:nvPicPr>
          <p:cNvPr id="6" name="Picture 5" descr="Testbed-D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078" y="1390182"/>
            <a:ext cx="918308" cy="918308"/>
          </a:xfrm>
          <a:prstGeom prst="rect">
            <a:avLst/>
          </a:prstGeom>
        </p:spPr>
      </p:pic>
      <p:pic>
        <p:nvPicPr>
          <p:cNvPr id="7" name="Picture 6" descr="Testbed-E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385" y="2896357"/>
            <a:ext cx="917330" cy="917330"/>
          </a:xfrm>
          <a:prstGeom prst="rect">
            <a:avLst/>
          </a:prstGeom>
        </p:spPr>
      </p:pic>
      <p:pic>
        <p:nvPicPr>
          <p:cNvPr id="8" name="Picture 7" descr="Testbed-F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48" y="2903412"/>
            <a:ext cx="919286" cy="919286"/>
          </a:xfrm>
          <a:prstGeom prst="rect">
            <a:avLst/>
          </a:prstGeom>
        </p:spPr>
      </p:pic>
      <p:pic>
        <p:nvPicPr>
          <p:cNvPr id="9" name="Picture 8" descr="Testbed-City-Scale.png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16" y="2904390"/>
            <a:ext cx="918308" cy="91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9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15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7151C"/>
              </a:solidFill>
              <a:latin typeface="Arial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01172" y="1711836"/>
            <a:ext cx="8466668" cy="1575430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48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05999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152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9658"/>
            <a:ext cx="8229600" cy="274496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06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 (28pt)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800" b="1" baseline="0">
                <a:solidFill>
                  <a:srgbClr val="E7151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 (20pt) — all fonts Arial</a:t>
            </a:r>
          </a:p>
        </p:txBody>
      </p:sp>
    </p:spTree>
    <p:extLst>
      <p:ext uri="{BB962C8B-B14F-4D97-AF65-F5344CB8AC3E}">
        <p14:creationId xmlns:p14="http://schemas.microsoft.com/office/powerpoint/2010/main" val="31856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0213B91-CCB8-F149-81B9-088A6DD81510}" type="datetime1">
              <a:rPr lang="en-US" smtClean="0"/>
              <a:t>5/14/18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482C802-272B-054F-A312-7C325753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79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31E6CCC-7E1B-4449-94F3-343016E3EBAF}" type="datetime1">
              <a:rPr lang="en-US" smtClean="0"/>
              <a:t>5/14/18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482C802-272B-054F-A312-7C3257530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98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147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Summit_heroPhoto-withPatternOverlay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487" cy="51435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3189111" y="0"/>
            <a:ext cx="5962587" cy="510357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4000">
                <a:schemeClr val="tx1">
                  <a:alpha val="37000"/>
                </a:schemeClr>
              </a:gs>
              <a:gs pos="45000">
                <a:schemeClr val="tx1">
                  <a:alpha val="4000"/>
                </a:schemeClr>
              </a:gs>
            </a:gsLst>
            <a:lin ang="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4600232" y="0"/>
            <a:ext cx="4035778" cy="177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" y="5103569"/>
            <a:ext cx="9151697" cy="46986"/>
          </a:xfrm>
          <a:prstGeom prst="rect">
            <a:avLst/>
          </a:prstGeom>
          <a:solidFill>
            <a:srgbClr val="FF6C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4572011" y="2195775"/>
            <a:ext cx="3949745" cy="14486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90000"/>
              </a:lnSpc>
              <a:defRPr sz="4200" b="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 of the Presentation</a:t>
            </a:r>
          </a:p>
        </p:txBody>
      </p:sp>
      <p:sp>
        <p:nvSpPr>
          <p:cNvPr id="18" name="Text Placeholder 36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3644431"/>
            <a:ext cx="3949700" cy="461963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9" name="Text Placeholder 36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56" y="4106394"/>
            <a:ext cx="3949700" cy="461963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800" baseline="0">
                <a:solidFill>
                  <a:srgbClr val="FFA62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June 20, 2014</a:t>
            </a:r>
          </a:p>
          <a:p>
            <a:pPr lvl="0"/>
            <a:endParaRPr lang="en-US"/>
          </a:p>
        </p:txBody>
      </p:sp>
      <p:pic>
        <p:nvPicPr>
          <p:cNvPr id="20" name="Picture 19" descr="usi-appsummit-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35" y="450737"/>
            <a:ext cx="3857037" cy="91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562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Application Summit Partner Logos</a:t>
            </a:r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>
          <a:xfrm>
            <a:off x="290949" y="1557172"/>
            <a:ext cx="8550077" cy="640732"/>
            <a:chOff x="-1973455" y="1282872"/>
            <a:chExt cx="12779073" cy="957648"/>
          </a:xfrm>
        </p:grpSpPr>
        <p:pic>
          <p:nvPicPr>
            <p:cNvPr id="5" name="Picture 4" descr="2internet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3455" y="1288020"/>
              <a:ext cx="2159000" cy="952500"/>
            </a:xfrm>
            <a:prstGeom prst="rect">
              <a:avLst/>
            </a:prstGeom>
          </p:spPr>
        </p:pic>
        <p:pic>
          <p:nvPicPr>
            <p:cNvPr id="6" name="Picture 5" descr="ammon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0" y="1288020"/>
              <a:ext cx="2159000" cy="952500"/>
            </a:xfrm>
            <a:prstGeom prst="rect">
              <a:avLst/>
            </a:prstGeom>
          </p:spPr>
        </p:pic>
        <p:pic>
          <p:nvPicPr>
            <p:cNvPr id="7" name="Picture 6" descr="atc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7780" y="1288020"/>
              <a:ext cx="2159000" cy="952500"/>
            </a:xfrm>
            <a:prstGeom prst="rect">
              <a:avLst/>
            </a:prstGeom>
          </p:spPr>
        </p:pic>
        <p:pic>
          <p:nvPicPr>
            <p:cNvPr id="8" name="Picture 7" descr="ATT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780" y="1282872"/>
              <a:ext cx="2159000" cy="952500"/>
            </a:xfrm>
            <a:prstGeom prst="rect">
              <a:avLst/>
            </a:prstGeom>
          </p:spPr>
        </p:pic>
        <p:pic>
          <p:nvPicPr>
            <p:cNvPr id="9" name="Picture 8" descr="bigswitch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780" y="1282872"/>
              <a:ext cx="2159000" cy="952500"/>
            </a:xfrm>
            <a:prstGeom prst="rect">
              <a:avLst/>
            </a:prstGeom>
          </p:spPr>
        </p:pic>
        <p:pic>
          <p:nvPicPr>
            <p:cNvPr id="10" name="Picture 9" descr="bluedoor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6618" y="1282872"/>
              <a:ext cx="2159000" cy="952500"/>
            </a:xfrm>
            <a:prstGeom prst="rect">
              <a:avLst/>
            </a:prstGeom>
          </p:spPr>
        </p:pic>
      </p:grpSp>
      <p:grpSp>
        <p:nvGrpSpPr>
          <p:cNvPr id="11" name="Group 10"/>
          <p:cNvGrpSpPr>
            <a:grpSpLocks noChangeAspect="1"/>
          </p:cNvGrpSpPr>
          <p:nvPr userDrawn="1"/>
        </p:nvGrpSpPr>
        <p:grpSpPr>
          <a:xfrm>
            <a:off x="231227" y="2464053"/>
            <a:ext cx="8668318" cy="637288"/>
            <a:chOff x="-1972235" y="2362574"/>
            <a:chExt cx="12955798" cy="952500"/>
          </a:xfrm>
        </p:grpSpPr>
        <p:pic>
          <p:nvPicPr>
            <p:cNvPr id="12" name="Picture 11" descr="cenic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2235" y="2362574"/>
              <a:ext cx="2159000" cy="952500"/>
            </a:xfrm>
            <a:prstGeom prst="rect">
              <a:avLst/>
            </a:prstGeom>
          </p:spPr>
        </p:pic>
        <p:pic>
          <p:nvPicPr>
            <p:cNvPr id="13" name="Picture 12" descr="charlesstewart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765" y="2362574"/>
              <a:ext cx="2159000" cy="952500"/>
            </a:xfrm>
            <a:prstGeom prst="rect">
              <a:avLst/>
            </a:prstGeom>
          </p:spPr>
        </p:pic>
        <p:pic>
          <p:nvPicPr>
            <p:cNvPr id="14" name="Picture 13" descr="ciena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563" y="2362574"/>
              <a:ext cx="2159000" cy="952500"/>
            </a:xfrm>
            <a:prstGeom prst="rect">
              <a:avLst/>
            </a:prstGeom>
          </p:spPr>
        </p:pic>
        <p:pic>
          <p:nvPicPr>
            <p:cNvPr id="15" name="Picture 14" descr="cisco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6563" y="2362574"/>
              <a:ext cx="2159000" cy="952500"/>
            </a:xfrm>
            <a:prstGeom prst="rect">
              <a:avLst/>
            </a:prstGeom>
          </p:spPr>
        </p:pic>
        <p:pic>
          <p:nvPicPr>
            <p:cNvPr id="16" name="Picture 15" descr="comcast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563" y="2362574"/>
              <a:ext cx="2159000" cy="952500"/>
            </a:xfrm>
            <a:prstGeom prst="rect">
              <a:avLst/>
            </a:prstGeom>
          </p:spPr>
        </p:pic>
        <p:pic>
          <p:nvPicPr>
            <p:cNvPr id="17" name="Picture 16" descr="dcnet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4563" y="2362574"/>
              <a:ext cx="2159000" cy="952500"/>
            </a:xfrm>
            <a:prstGeom prst="rect">
              <a:avLst/>
            </a:prstGeom>
          </p:spPr>
        </p:pic>
      </p:grpSp>
      <p:grpSp>
        <p:nvGrpSpPr>
          <p:cNvPr id="18" name="Group 17"/>
          <p:cNvGrpSpPr>
            <a:grpSpLocks noChangeAspect="1"/>
          </p:cNvGrpSpPr>
          <p:nvPr userDrawn="1"/>
        </p:nvGrpSpPr>
        <p:grpSpPr>
          <a:xfrm>
            <a:off x="231227" y="3389366"/>
            <a:ext cx="8609799" cy="697982"/>
            <a:chOff x="-1972235" y="3487964"/>
            <a:chExt cx="12868334" cy="1043215"/>
          </a:xfrm>
        </p:grpSpPr>
        <p:pic>
          <p:nvPicPr>
            <p:cNvPr id="19" name="Picture 18" descr="epb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72235" y="3578679"/>
              <a:ext cx="2159000" cy="952500"/>
            </a:xfrm>
            <a:prstGeom prst="rect">
              <a:avLst/>
            </a:prstGeom>
          </p:spPr>
        </p:pic>
        <p:pic>
          <p:nvPicPr>
            <p:cNvPr id="20" name="Picture 19" descr="geni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1" y="3487964"/>
              <a:ext cx="2159000" cy="952500"/>
            </a:xfrm>
            <a:prstGeom prst="rect">
              <a:avLst/>
            </a:prstGeom>
          </p:spPr>
        </p:pic>
        <p:pic>
          <p:nvPicPr>
            <p:cNvPr id="21" name="Picture 20" descr="greenlight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261" y="3560536"/>
              <a:ext cx="2159000" cy="952500"/>
            </a:xfrm>
            <a:prstGeom prst="rect">
              <a:avLst/>
            </a:prstGeom>
          </p:spPr>
        </p:pic>
        <p:pic>
          <p:nvPicPr>
            <p:cNvPr id="22" name="Picture 21" descr="hbc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7261" y="3560536"/>
              <a:ext cx="2159000" cy="952500"/>
            </a:xfrm>
            <a:prstGeom prst="rect">
              <a:avLst/>
            </a:prstGeom>
          </p:spPr>
        </p:pic>
        <p:pic>
          <p:nvPicPr>
            <p:cNvPr id="23" name="Picture 22" descr="highpointnetworks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261" y="3578679"/>
              <a:ext cx="2159000" cy="952500"/>
            </a:xfrm>
            <a:prstGeom prst="rect">
              <a:avLst/>
            </a:prstGeom>
          </p:spPr>
        </p:pic>
        <p:pic>
          <p:nvPicPr>
            <p:cNvPr id="24" name="Picture 23" descr="howard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7099" y="3578679"/>
              <a:ext cx="2159000" cy="952500"/>
            </a:xfrm>
            <a:prstGeom prst="rect">
              <a:avLst/>
            </a:prstGeom>
          </p:spPr>
        </p:pic>
      </p:grp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Page 1 of 2</a:t>
            </a:r>
          </a:p>
        </p:txBody>
      </p:sp>
    </p:spTree>
    <p:extLst>
      <p:ext uri="{BB962C8B-B14F-4D97-AF65-F5344CB8AC3E}">
        <p14:creationId xmlns:p14="http://schemas.microsoft.com/office/powerpoint/2010/main" val="4184985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Application Summit Partner Logos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Page 2 of 2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289544" y="1616898"/>
            <a:ext cx="8587798" cy="644599"/>
            <a:chOff x="289544" y="1637218"/>
            <a:chExt cx="8587798" cy="644599"/>
          </a:xfrm>
        </p:grpSpPr>
        <p:pic>
          <p:nvPicPr>
            <p:cNvPr id="27" name="Picture 26" descr="hp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44" y="1637218"/>
              <a:ext cx="1432302" cy="644599"/>
            </a:xfrm>
            <a:prstGeom prst="rect">
              <a:avLst/>
            </a:prstGeom>
          </p:spPr>
        </p:pic>
        <p:pic>
          <p:nvPicPr>
            <p:cNvPr id="28" name="Picture 27" descr="juniper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829" y="1637218"/>
              <a:ext cx="1432302" cy="644599"/>
            </a:xfrm>
            <a:prstGeom prst="rect">
              <a:avLst/>
            </a:prstGeom>
          </p:spPr>
        </p:pic>
        <p:pic>
          <p:nvPicPr>
            <p:cNvPr id="29" name="Picture 28" descr="lakenona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131" y="1637218"/>
              <a:ext cx="1432302" cy="644599"/>
            </a:xfrm>
            <a:prstGeom prst="rect">
              <a:avLst/>
            </a:prstGeom>
          </p:spPr>
        </p:pic>
        <p:pic>
          <p:nvPicPr>
            <p:cNvPr id="30" name="Picture 29" descr="lus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435" y="1637218"/>
              <a:ext cx="1432302" cy="644599"/>
            </a:xfrm>
            <a:prstGeom prst="rect">
              <a:avLst/>
            </a:prstGeom>
          </p:spPr>
        </p:pic>
        <p:pic>
          <p:nvPicPr>
            <p:cNvPr id="31" name="Picture 30" descr="Lyndhurst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737" y="1637218"/>
              <a:ext cx="1432302" cy="644599"/>
            </a:xfrm>
            <a:prstGeom prst="rect">
              <a:avLst/>
            </a:prstGeom>
          </p:spPr>
        </p:pic>
        <p:pic>
          <p:nvPicPr>
            <p:cNvPr id="32" name="Picture 31" descr="matrix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5040" y="1637218"/>
              <a:ext cx="1432302" cy="64459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 userDrawn="1"/>
        </p:nvGrpSpPr>
        <p:grpSpPr>
          <a:xfrm>
            <a:off x="370162" y="2504942"/>
            <a:ext cx="8423832" cy="699849"/>
            <a:chOff x="370162" y="2254192"/>
            <a:chExt cx="8423832" cy="699849"/>
          </a:xfrm>
        </p:grpSpPr>
        <p:pic>
          <p:nvPicPr>
            <p:cNvPr id="34" name="Picture 33" descr="merit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162" y="2281817"/>
              <a:ext cx="1432302" cy="644599"/>
            </a:xfrm>
            <a:prstGeom prst="rect">
              <a:avLst/>
            </a:prstGeom>
          </p:spPr>
        </p:pic>
        <p:pic>
          <p:nvPicPr>
            <p:cNvPr id="35" name="Picture 34" descr="mozilla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464" y="2254192"/>
              <a:ext cx="1432302" cy="644599"/>
            </a:xfrm>
            <a:prstGeom prst="rect">
              <a:avLst/>
            </a:prstGeom>
          </p:spPr>
        </p:pic>
        <p:pic>
          <p:nvPicPr>
            <p:cNvPr id="36" name="Picture 35" descr="mstech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768" y="2254192"/>
              <a:ext cx="1432302" cy="644599"/>
            </a:xfrm>
            <a:prstGeom prst="rect">
              <a:avLst/>
            </a:prstGeom>
          </p:spPr>
        </p:pic>
        <p:pic>
          <p:nvPicPr>
            <p:cNvPr id="37" name="Picture 36" descr="nec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070" y="2281817"/>
              <a:ext cx="1432302" cy="644599"/>
            </a:xfrm>
            <a:prstGeom prst="rect">
              <a:avLst/>
            </a:prstGeom>
          </p:spPr>
        </p:pic>
        <p:pic>
          <p:nvPicPr>
            <p:cNvPr id="38" name="Picture 37" descr="NSF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407" y="2309442"/>
              <a:ext cx="1432302" cy="644599"/>
            </a:xfrm>
            <a:prstGeom prst="rect">
              <a:avLst/>
            </a:prstGeom>
          </p:spPr>
        </p:pic>
        <p:pic>
          <p:nvPicPr>
            <p:cNvPr id="39" name="Picture 38" descr="peakuptim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692" y="2281817"/>
              <a:ext cx="1432302" cy="64459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 userDrawn="1"/>
        </p:nvGrpSpPr>
        <p:grpSpPr>
          <a:xfrm>
            <a:off x="1086313" y="3402623"/>
            <a:ext cx="6867339" cy="712127"/>
            <a:chOff x="1086313" y="2886513"/>
            <a:chExt cx="6867339" cy="712127"/>
          </a:xfrm>
        </p:grpSpPr>
        <p:pic>
          <p:nvPicPr>
            <p:cNvPr id="41" name="Picture 40" descr="ronco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313" y="2886513"/>
              <a:ext cx="1432302" cy="644599"/>
            </a:xfrm>
            <a:prstGeom prst="rect">
              <a:avLst/>
            </a:prstGeom>
          </p:spPr>
        </p:pic>
        <p:pic>
          <p:nvPicPr>
            <p:cNvPr id="42" name="Picture 41" descr="tiesdepot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616" y="2886513"/>
              <a:ext cx="1432302" cy="644599"/>
            </a:xfrm>
            <a:prstGeom prst="rect">
              <a:avLst/>
            </a:prstGeom>
          </p:spPr>
        </p:pic>
        <p:pic>
          <p:nvPicPr>
            <p:cNvPr id="43" name="Picture 42" descr="utopia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3589" y="2926416"/>
              <a:ext cx="1432302" cy="644599"/>
            </a:xfrm>
            <a:prstGeom prst="rect">
              <a:avLst/>
            </a:prstGeom>
          </p:spPr>
        </p:pic>
        <p:pic>
          <p:nvPicPr>
            <p:cNvPr id="44" name="Picture 43" descr="verizon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3985" y="2954041"/>
              <a:ext cx="1432302" cy="644599"/>
            </a:xfrm>
            <a:prstGeom prst="rect">
              <a:avLst/>
            </a:prstGeom>
          </p:spPr>
        </p:pic>
        <p:pic>
          <p:nvPicPr>
            <p:cNvPr id="45" name="Picture 44" descr="wilson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1350" y="2954041"/>
              <a:ext cx="1432302" cy="644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7769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03168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42266" y="1311739"/>
            <a:ext cx="8608360" cy="32481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3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338899" indent="-164749">
              <a:lnSpc>
                <a:spcPct val="130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84426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636414" y="1319213"/>
            <a:ext cx="4050387" cy="337304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42267" y="1311739"/>
            <a:ext cx="4079215" cy="33805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3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338899" indent="-164749">
              <a:lnSpc>
                <a:spcPct val="130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22694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342267" y="1311739"/>
            <a:ext cx="4079215" cy="33167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3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338899" indent="-164749">
              <a:lnSpc>
                <a:spcPct val="130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4696527" y="1311739"/>
            <a:ext cx="4079215" cy="331670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30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338899" indent="-164749">
              <a:lnSpc>
                <a:spcPct val="130000"/>
              </a:lnSpc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3272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4636414" y="1489539"/>
            <a:ext cx="4050387" cy="28623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 dirty="0"/>
              <a:t>[ drag picture to placeholder or click icon to add ] 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800" b="1" baseline="0">
                <a:solidFill>
                  <a:srgbClr val="E7151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42264" y="1489539"/>
            <a:ext cx="4001136" cy="285078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b="1" dirty="0"/>
              <a:t>Column</a:t>
            </a:r>
            <a:r>
              <a:rPr lang="en-US" b="1" baseline="0" dirty="0"/>
              <a:t> Header (18pt bold)</a:t>
            </a:r>
          </a:p>
          <a:p>
            <a:pPr>
              <a:lnSpc>
                <a:spcPct val="125000"/>
              </a:lnSpc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mi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 et vitae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>
              <a:lnSpc>
                <a:spcPct val="125000"/>
              </a:lnSpc>
            </a:pPr>
            <a:endParaRPr lang="en-US" dirty="0"/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rgbClr val="17B5DC"/>
                </a:solidFill>
              </a:rPr>
              <a:t>Link text »</a:t>
            </a:r>
          </a:p>
          <a:p>
            <a:pPr>
              <a:lnSpc>
                <a:spcPct val="125000"/>
              </a:lnSpc>
            </a:pPr>
            <a:r>
              <a:rPr lang="en-US" dirty="0">
                <a:solidFill>
                  <a:schemeClr val="tx2"/>
                </a:solidFill>
              </a:rPr>
              <a:t>Visited link text »</a:t>
            </a:r>
          </a:p>
        </p:txBody>
      </p:sp>
    </p:spTree>
    <p:extLst>
      <p:ext uri="{BB962C8B-B14F-4D97-AF65-F5344CB8AC3E}">
        <p14:creationId xmlns:p14="http://schemas.microsoft.com/office/powerpoint/2010/main" val="3712575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6"/>
          <p:cNvSpPr>
            <a:spLocks noGrp="1"/>
          </p:cNvSpPr>
          <p:nvPr>
            <p:ph type="media" sz="quarter" idx="11"/>
          </p:nvPr>
        </p:nvSpPr>
        <p:spPr>
          <a:xfrm>
            <a:off x="342265" y="282090"/>
            <a:ext cx="8432800" cy="3161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584309"/>
            <a:ext cx="8433476" cy="494177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4086293"/>
            <a:ext cx="8433477" cy="332245"/>
          </a:xfrm>
          <a:prstGeom prst="rect">
            <a:avLst/>
          </a:prstGeom>
        </p:spPr>
        <p:txBody>
          <a:bodyPr wrap="square"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0778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42265" y="282222"/>
            <a:ext cx="8433478" cy="31615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584309"/>
            <a:ext cx="8433476" cy="494177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4086293"/>
            <a:ext cx="8433477" cy="332245"/>
          </a:xfrm>
          <a:prstGeom prst="rect">
            <a:avLst/>
          </a:prstGeom>
        </p:spPr>
        <p:txBody>
          <a:bodyPr wrap="square"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39702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7" name="Picture 6" descr="lines-whiteoverlay copy.png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17408" y="1580257"/>
            <a:ext cx="8033926" cy="1316755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Title of the Presentation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17408" y="3010505"/>
            <a:ext cx="803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rgbClr val="EF6C19"/>
                </a:solidFill>
                <a:latin typeface="Arial"/>
                <a:cs typeface="Arial"/>
              </a:rPr>
              <a:t>Subtitle for Section</a:t>
            </a:r>
            <a:r>
              <a:rPr lang="en-US" sz="2000" b="0" baseline="0" dirty="0">
                <a:solidFill>
                  <a:srgbClr val="EF6C19"/>
                </a:solidFill>
                <a:latin typeface="Arial"/>
                <a:cs typeface="Arial"/>
              </a:rPr>
              <a:t> of Presentation</a:t>
            </a:r>
            <a:endParaRPr lang="en-US" sz="2000" b="0" dirty="0">
              <a:solidFill>
                <a:srgbClr val="EF6C1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1845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A7A7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11" name="Picture 10" descr="lines-whiteoverlay copy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17408" y="1580257"/>
            <a:ext cx="8033926" cy="1316755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Section Title of the Presentation</a:t>
            </a:r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3000375"/>
            <a:ext cx="8034338" cy="555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Arial"/>
                <a:cs typeface="Arial"/>
              </a:defRPr>
            </a:lvl1pPr>
          </a:lstStyle>
          <a:p>
            <a:pPr algn="ctr"/>
            <a:r>
              <a:rPr lang="en-US" sz="2000" b="0">
                <a:solidFill>
                  <a:schemeClr val="bg1"/>
                </a:solidFill>
              </a:rPr>
              <a:t>Subtitle for Section</a:t>
            </a:r>
            <a:r>
              <a:rPr lang="en-US" sz="2000" b="0" baseline="0">
                <a:solidFill>
                  <a:schemeClr val="bg1"/>
                </a:solidFill>
              </a:rPr>
              <a:t> of Presentation</a:t>
            </a:r>
            <a:endParaRPr lang="en-US" sz="20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79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-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1016402" y="1448741"/>
            <a:ext cx="1109082" cy="97131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943985" y="1448741"/>
            <a:ext cx="1109082" cy="97131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6973172" y="1448741"/>
            <a:ext cx="1109082" cy="97131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333823" y="2544234"/>
            <a:ext cx="2461141" cy="19430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30000"/>
              </a:lnSpc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30000"/>
              </a:lnSpc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447631" y="2544234"/>
            <a:ext cx="2461141" cy="19430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30000"/>
              </a:lnSpc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30000"/>
              </a:lnSpc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6267566" y="2544234"/>
            <a:ext cx="2461141" cy="19430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30000"/>
              </a:lnSpc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30000"/>
              </a:lnSpc>
              <a:buNone/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14383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A7A7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7" name="Picture 6" descr="lines-whiteoverlay copy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7480" y="1594605"/>
            <a:ext cx="8466668" cy="1575430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48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26551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CTC_heroPhoto-withPatternOverlay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487" cy="51435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89111" y="0"/>
            <a:ext cx="5962587" cy="510357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4000">
                <a:schemeClr val="tx1">
                  <a:alpha val="37000"/>
                </a:schemeClr>
              </a:gs>
              <a:gs pos="45000">
                <a:schemeClr val="tx1">
                  <a:alpha val="4000"/>
                </a:schemeClr>
              </a:gs>
            </a:gsLst>
            <a:lin ang="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600232" y="0"/>
            <a:ext cx="4035778" cy="177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" y="5103569"/>
            <a:ext cx="9151697" cy="46986"/>
          </a:xfrm>
          <a:prstGeom prst="rect">
            <a:avLst/>
          </a:prstGeom>
          <a:solidFill>
            <a:srgbClr val="FF6C0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572011" y="2195775"/>
            <a:ext cx="3949745" cy="1448656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90000"/>
              </a:lnSpc>
              <a:defRPr sz="4200" b="1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  <p:sp>
        <p:nvSpPr>
          <p:cNvPr id="9" name="Text Placeholder 36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3644431"/>
            <a:ext cx="3949700" cy="461963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22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Text Placeholder 36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56" y="4106394"/>
            <a:ext cx="3949700" cy="461963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800" baseline="0">
                <a:solidFill>
                  <a:srgbClr val="FFA62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June 20, 2014</a:t>
            </a:r>
          </a:p>
          <a:p>
            <a:pPr lvl="0"/>
            <a:endParaRPr lang="en-US"/>
          </a:p>
        </p:txBody>
      </p:sp>
      <p:pic>
        <p:nvPicPr>
          <p:cNvPr id="13" name="Picture 12" descr="GCTC_logo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659" y="403579"/>
            <a:ext cx="3756319" cy="9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46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wrap="none" lIns="0" rIns="0">
            <a:noAutofit/>
          </a:bodyPr>
          <a:lstStyle>
            <a:lvl1pPr algn="l">
              <a:defRPr sz="2800" b="1" baseline="0">
                <a:solidFill>
                  <a:srgbClr val="1E1E1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Global Cities Team Challenge Partner Logos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70661" y="1435171"/>
            <a:ext cx="7860344" cy="898325"/>
            <a:chOff x="-1136187" y="1290192"/>
            <a:chExt cx="11112500" cy="1270000"/>
          </a:xfrm>
        </p:grpSpPr>
        <p:pic>
          <p:nvPicPr>
            <p:cNvPr id="6" name="Picture 5" descr="arm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6187" y="1290192"/>
              <a:ext cx="2222500" cy="1270000"/>
            </a:xfrm>
            <a:prstGeom prst="rect">
              <a:avLst/>
            </a:prstGeom>
          </p:spPr>
        </p:pic>
        <p:pic>
          <p:nvPicPr>
            <p:cNvPr id="7" name="Picture 6" descr="cisco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313" y="1290192"/>
              <a:ext cx="2222500" cy="1270000"/>
            </a:xfrm>
            <a:prstGeom prst="rect">
              <a:avLst/>
            </a:prstGeom>
          </p:spPr>
        </p:pic>
        <p:pic>
          <p:nvPicPr>
            <p:cNvPr id="8" name="Picture 7" descr="extreme-networks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253" y="1290192"/>
              <a:ext cx="2222500" cy="1270000"/>
            </a:xfrm>
            <a:prstGeom prst="rect">
              <a:avLst/>
            </a:prstGeom>
          </p:spPr>
        </p:pic>
        <p:pic>
          <p:nvPicPr>
            <p:cNvPr id="9" name="Picture 8" descr="heath-and-human-footer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273" y="1290192"/>
              <a:ext cx="2222500" cy="1270000"/>
            </a:xfrm>
            <a:prstGeom prst="rect">
              <a:avLst/>
            </a:prstGeom>
          </p:spPr>
        </p:pic>
        <p:pic>
          <p:nvPicPr>
            <p:cNvPr id="10" name="Picture 9" descr="ibm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3813" y="1290192"/>
              <a:ext cx="2222500" cy="12700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 userDrawn="1"/>
        </p:nvGrpSpPr>
        <p:grpSpPr>
          <a:xfrm>
            <a:off x="570661" y="2563709"/>
            <a:ext cx="7984060" cy="898325"/>
            <a:chOff x="-1136187" y="2560192"/>
            <a:chExt cx="11287402" cy="1270000"/>
          </a:xfrm>
        </p:grpSpPr>
        <p:pic>
          <p:nvPicPr>
            <p:cNvPr id="12" name="Picture 11" descr="intel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6187" y="2560192"/>
              <a:ext cx="2222500" cy="1270000"/>
            </a:xfrm>
            <a:prstGeom prst="rect">
              <a:avLst/>
            </a:prstGeom>
          </p:spPr>
        </p:pic>
        <p:pic>
          <p:nvPicPr>
            <p:cNvPr id="13" name="Picture 12" descr="ita-footer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736" y="2560192"/>
              <a:ext cx="2222500" cy="1270000"/>
            </a:xfrm>
            <a:prstGeom prst="rect">
              <a:avLst/>
            </a:prstGeom>
          </p:spPr>
        </p:pic>
        <p:pic>
          <p:nvPicPr>
            <p:cNvPr id="14" name="Picture 13" descr="juniper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2418" y="2560192"/>
              <a:ext cx="2222500" cy="1270000"/>
            </a:xfrm>
            <a:prstGeom prst="rect">
              <a:avLst/>
            </a:prstGeom>
          </p:spPr>
        </p:pic>
        <p:pic>
          <p:nvPicPr>
            <p:cNvPr id="15" name="Picture 14" descr="nist-footer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6838" y="2560192"/>
              <a:ext cx="2222500" cy="1270000"/>
            </a:xfrm>
            <a:prstGeom prst="rect">
              <a:avLst/>
            </a:prstGeom>
          </p:spPr>
        </p:pic>
        <p:pic>
          <p:nvPicPr>
            <p:cNvPr id="16" name="Picture 15" descr="nsf-footer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715" y="2560192"/>
              <a:ext cx="2222500" cy="12700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2753394" y="3462034"/>
            <a:ext cx="3544380" cy="928959"/>
            <a:chOff x="2035817" y="3830192"/>
            <a:chExt cx="5010840" cy="1313308"/>
          </a:xfrm>
        </p:grpSpPr>
        <p:pic>
          <p:nvPicPr>
            <p:cNvPr id="18" name="Picture 17" descr="qualcomm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817" y="3873500"/>
              <a:ext cx="2222500" cy="1270000"/>
            </a:xfrm>
            <a:prstGeom prst="rect">
              <a:avLst/>
            </a:prstGeom>
          </p:spPr>
        </p:pic>
        <p:pic>
          <p:nvPicPr>
            <p:cNvPr id="19" name="Picture 18" descr="us-dept-energy-footer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157" y="3830192"/>
              <a:ext cx="2222500" cy="127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3142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911623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17408" y="1580257"/>
            <a:ext cx="8033926" cy="1316755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rgbClr val="17B5DC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“Quote text goes here.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.”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17408" y="3010505"/>
            <a:ext cx="803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</a:rPr>
              <a:t>Quote Source (Name)</a:t>
            </a:r>
          </a:p>
        </p:txBody>
      </p:sp>
    </p:spTree>
    <p:extLst>
      <p:ext uri="{BB962C8B-B14F-4D97-AF65-F5344CB8AC3E}">
        <p14:creationId xmlns:p14="http://schemas.microsoft.com/office/powerpoint/2010/main" val="277989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1800" b="1" baseline="0">
                <a:solidFill>
                  <a:srgbClr val="E7151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342264" y="1489539"/>
            <a:ext cx="4050387" cy="143146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 dirty="0"/>
              <a:t>[ drag picture to placeholder or click icon to add ] 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4725355" y="1489539"/>
            <a:ext cx="4050387" cy="143146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 dirty="0"/>
              <a:t>[ drag picture to placeholder or click icon to add ]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42899" y="3048000"/>
            <a:ext cx="4049751" cy="1638299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None/>
              <a:defRPr sz="18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25991" y="3048000"/>
            <a:ext cx="4049751" cy="1638299"/>
          </a:xfrm>
          <a:prstGeom prst="rect">
            <a:avLst/>
          </a:prstGeom>
        </p:spPr>
        <p:txBody>
          <a:bodyPr vert="horz"/>
          <a:lstStyle>
            <a:lvl1pPr marL="0" indent="0">
              <a:spcAft>
                <a:spcPts val="600"/>
              </a:spcAft>
              <a:buNone/>
              <a:defRPr sz="1800" b="1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5730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7B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5" name="Picture 4" descr="lines-whiteoverlay copy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17408" y="1580257"/>
            <a:ext cx="8033926" cy="1316755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Section Title of the Presentation</a:t>
            </a:r>
          </a:p>
        </p:txBody>
      </p:sp>
      <p:sp>
        <p:nvSpPr>
          <p:cNvPr id="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3000375"/>
            <a:ext cx="8034338" cy="5556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>
                <a:latin typeface="Arial"/>
                <a:cs typeface="Arial"/>
              </a:defRPr>
            </a:lvl1pPr>
          </a:lstStyle>
          <a:p>
            <a:pPr algn="ctr"/>
            <a:r>
              <a:rPr lang="en-US" sz="2000" b="0">
                <a:solidFill>
                  <a:schemeClr val="bg1"/>
                </a:solidFill>
              </a:rPr>
              <a:t>Subtitle for Section</a:t>
            </a:r>
            <a:r>
              <a:rPr lang="en-US" sz="2000" b="0" baseline="0">
                <a:solidFill>
                  <a:schemeClr val="bg1"/>
                </a:solidFill>
              </a:rPr>
              <a:t> of Presentation</a:t>
            </a:r>
            <a:endParaRPr lang="en-US" sz="20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797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9" name="Picture 8" descr="lines-whiteoverlay copy.png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17408" y="1580257"/>
            <a:ext cx="8033926" cy="1316755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Title of the Presentation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17408" y="3010505"/>
            <a:ext cx="803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rgbClr val="EF6C19"/>
                </a:solidFill>
                <a:latin typeface="Arial"/>
                <a:cs typeface="Arial"/>
              </a:rPr>
              <a:t>Subtitle for Section</a:t>
            </a:r>
            <a:r>
              <a:rPr lang="en-US" sz="2000" b="0" baseline="0" dirty="0">
                <a:solidFill>
                  <a:srgbClr val="EF6C19"/>
                </a:solidFill>
                <a:latin typeface="Arial"/>
                <a:cs typeface="Arial"/>
              </a:rPr>
              <a:t> of Presentation</a:t>
            </a:r>
            <a:endParaRPr lang="en-US" sz="2000" b="0" dirty="0">
              <a:solidFill>
                <a:srgbClr val="EF6C1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416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66975"/>
            <a:ext cx="8433476" cy="494177"/>
          </a:xfrm>
          <a:prstGeom prst="rect">
            <a:avLst/>
          </a:prstGeom>
        </p:spPr>
        <p:txBody>
          <a:bodyPr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Sector Icons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868959"/>
            <a:ext cx="8433477" cy="332245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000" baseline="0">
                <a:solidFill>
                  <a:srgbClr val="01B5E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  <p:pic>
        <p:nvPicPr>
          <p:cNvPr id="34" name="Picture 33" descr="energy_no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0" y="1531056"/>
            <a:ext cx="761998" cy="761998"/>
          </a:xfrm>
          <a:prstGeom prst="rect">
            <a:avLst/>
          </a:prstGeom>
        </p:spPr>
      </p:pic>
      <p:pic>
        <p:nvPicPr>
          <p:cNvPr id="35" name="Picture 34" descr="health_no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071" y="1531055"/>
            <a:ext cx="762000" cy="762000"/>
          </a:xfrm>
          <a:prstGeom prst="rect">
            <a:avLst/>
          </a:prstGeom>
        </p:spPr>
      </p:pic>
      <p:pic>
        <p:nvPicPr>
          <p:cNvPr id="36" name="Picture 35" descr="manufacturing_no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272" y="2908301"/>
            <a:ext cx="761998" cy="761998"/>
          </a:xfrm>
          <a:prstGeom prst="rect">
            <a:avLst/>
          </a:prstGeom>
        </p:spPr>
      </p:pic>
      <p:pic>
        <p:nvPicPr>
          <p:cNvPr id="37" name="Picture 36" descr="public-safety_no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272" y="1531055"/>
            <a:ext cx="761998" cy="761998"/>
          </a:xfrm>
          <a:prstGeom prst="rect">
            <a:avLst/>
          </a:prstGeom>
        </p:spPr>
      </p:pic>
      <p:pic>
        <p:nvPicPr>
          <p:cNvPr id="38" name="Picture 37" descr="transportation_noWhit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071" y="2908300"/>
            <a:ext cx="762000" cy="762000"/>
          </a:xfrm>
          <a:prstGeom prst="rect">
            <a:avLst/>
          </a:prstGeom>
        </p:spPr>
      </p:pic>
      <p:sp>
        <p:nvSpPr>
          <p:cNvPr id="3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2358826" y="2381955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ENERGY</a:t>
            </a:r>
          </a:p>
        </p:txBody>
      </p:sp>
      <p:pic>
        <p:nvPicPr>
          <p:cNvPr id="40" name="Picture 39" descr="general_noWhit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522" y="2908300"/>
            <a:ext cx="761998" cy="761998"/>
          </a:xfrm>
          <a:prstGeom prst="rect">
            <a:avLst/>
          </a:prstGeom>
        </p:spPr>
      </p:pic>
      <p:sp>
        <p:nvSpPr>
          <p:cNvPr id="41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9973885" y="2381955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Public SAFETY</a:t>
            </a:r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14721026" y="2381955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HEALTH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12358826" y="3759198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GENERAL</a:t>
            </a:r>
          </a:p>
        </p:txBody>
      </p:sp>
      <p:sp>
        <p:nvSpPr>
          <p:cNvPr id="44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9973885" y="3759198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MANUFACTURING</a:t>
            </a: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14721026" y="3759198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TRANSPORTATION</a:t>
            </a:r>
          </a:p>
        </p:txBody>
      </p:sp>
      <p:sp>
        <p:nvSpPr>
          <p:cNvPr id="58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1093926" y="3822698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ENERGY</a:t>
            </a:r>
          </a:p>
        </p:txBody>
      </p:sp>
      <p:sp>
        <p:nvSpPr>
          <p:cNvPr id="59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1093926" y="2381955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HEALTH</a:t>
            </a: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3496885" y="3822698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MANUFACTURING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38" hasCustomPrompt="1"/>
          </p:nvPr>
        </p:nvSpPr>
        <p:spPr>
          <a:xfrm>
            <a:off x="3496885" y="2369253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TRANSPORTATION</a:t>
            </a:r>
          </a:p>
        </p:txBody>
      </p:sp>
      <p:pic>
        <p:nvPicPr>
          <p:cNvPr id="62" name="Picture 61" descr="energy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9" y="2971798"/>
            <a:ext cx="774700" cy="774700"/>
          </a:xfrm>
          <a:prstGeom prst="rect">
            <a:avLst/>
          </a:prstGeom>
        </p:spPr>
      </p:pic>
      <p:pic>
        <p:nvPicPr>
          <p:cNvPr id="63" name="Picture 62" descr="health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99" y="1531055"/>
            <a:ext cx="774700" cy="774700"/>
          </a:xfrm>
          <a:prstGeom prst="rect">
            <a:avLst/>
          </a:prstGeom>
        </p:spPr>
      </p:pic>
      <p:pic>
        <p:nvPicPr>
          <p:cNvPr id="64" name="Picture 63" descr="manufacturing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58" y="2971798"/>
            <a:ext cx="774700" cy="774700"/>
          </a:xfrm>
          <a:prstGeom prst="rect">
            <a:avLst/>
          </a:prstGeom>
        </p:spPr>
      </p:pic>
      <p:pic>
        <p:nvPicPr>
          <p:cNvPr id="65" name="Picture 64" descr="transportation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58" y="1518353"/>
            <a:ext cx="774700" cy="774700"/>
          </a:xfrm>
          <a:prstGeom prst="rect">
            <a:avLst/>
          </a:prstGeom>
        </p:spPr>
      </p:pic>
      <p:sp>
        <p:nvSpPr>
          <p:cNvPr id="66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5843726" y="3822698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GENERAL</a:t>
            </a:r>
          </a:p>
        </p:txBody>
      </p:sp>
      <p:pic>
        <p:nvPicPr>
          <p:cNvPr id="67" name="Picture 66" descr="general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99" y="2971798"/>
            <a:ext cx="774700" cy="774700"/>
          </a:xfrm>
          <a:prstGeom prst="rect">
            <a:avLst/>
          </a:prstGeom>
        </p:spPr>
      </p:pic>
      <p:sp>
        <p:nvSpPr>
          <p:cNvPr id="68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5843726" y="2381955"/>
            <a:ext cx="2142846" cy="285045"/>
          </a:xfrm>
          <a:prstGeom prst="rect">
            <a:avLst/>
          </a:prstGeom>
        </p:spPr>
        <p:txBody>
          <a:bodyPr lIns="0" tIns="4572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 b="1" cap="all">
                <a:solidFill>
                  <a:srgbClr val="FF860E"/>
                </a:solidFill>
                <a:latin typeface="Arial"/>
                <a:cs typeface="Arial"/>
              </a:defRPr>
            </a:lvl1pPr>
            <a:lvl2pPr marL="17415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rgbClr val="505050"/>
                </a:solidFill>
                <a:latin typeface="Arial"/>
                <a:cs typeface="Arial"/>
              </a:defRPr>
            </a:lvl2pPr>
            <a:lvl3pPr marL="467155" indent="-128272">
              <a:lnSpc>
                <a:spcPct val="130000"/>
              </a:lnSpc>
              <a:tabLst>
                <a:tab pos="513056" algn="l"/>
              </a:tabLst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3pPr>
            <a:lvl4pPr marL="595429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4pPr>
            <a:lvl5pPr marL="723692" indent="-128272">
              <a:lnSpc>
                <a:spcPct val="130000"/>
              </a:lnSpc>
              <a:defRPr sz="13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Public SAFETY</a:t>
            </a:r>
          </a:p>
        </p:txBody>
      </p:sp>
      <p:pic>
        <p:nvPicPr>
          <p:cNvPr id="69" name="Picture 68" descr="public-safety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799" y="1531055"/>
            <a:ext cx="7747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798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7B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5" name="Picture 4" descr="lines-whiteoverlay copy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57480" y="1594605"/>
            <a:ext cx="8466668" cy="1575430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defRPr sz="48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3417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6"/>
          <p:cNvSpPr>
            <a:spLocks noGrp="1"/>
          </p:cNvSpPr>
          <p:nvPr>
            <p:ph type="media" sz="quarter" idx="11"/>
          </p:nvPr>
        </p:nvSpPr>
        <p:spPr>
          <a:xfrm>
            <a:off x="342265" y="282090"/>
            <a:ext cx="8432800" cy="31611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latin typeface="Arial"/>
                <a:cs typeface="Arial"/>
              </a:defRPr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42266" y="3584309"/>
            <a:ext cx="8433476" cy="494177"/>
          </a:xfrm>
          <a:prstGeom prst="rect">
            <a:avLst/>
          </a:prstGeom>
        </p:spPr>
        <p:txBody>
          <a:bodyPr wrap="square" lIns="0" rIns="0">
            <a:noAutofit/>
          </a:bodyPr>
          <a:lstStyle>
            <a:lvl1pPr algn="l">
              <a:defRPr sz="2800" b="1" baseline="0">
                <a:solidFill>
                  <a:srgbClr val="26262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265" y="4086293"/>
            <a:ext cx="8433477" cy="332245"/>
          </a:xfrm>
          <a:prstGeom prst="rect">
            <a:avLst/>
          </a:prstGeom>
        </p:spPr>
        <p:txBody>
          <a:bodyPr wrap="square" lIns="0" rIns="0"/>
          <a:lstStyle>
            <a:lvl1pPr marL="0" indent="0" algn="l">
              <a:buNone/>
              <a:defRPr sz="1800" b="1" baseline="0">
                <a:solidFill>
                  <a:srgbClr val="E7151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7267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42900" y="393700"/>
            <a:ext cx="4013200" cy="4013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711700" y="2603500"/>
            <a:ext cx="4013200" cy="18034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11700" y="393700"/>
            <a:ext cx="4013200" cy="18034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41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17408" y="1580257"/>
            <a:ext cx="8033926" cy="1316755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rgbClr val="FF860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“Quote text goes here.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.”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17408" y="3010505"/>
            <a:ext cx="8033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</a:rPr>
              <a:t>Quote Source (Name)</a:t>
            </a:r>
          </a:p>
        </p:txBody>
      </p:sp>
    </p:spTree>
    <p:extLst>
      <p:ext uri="{BB962C8B-B14F-4D97-AF65-F5344CB8AC3E}">
        <p14:creationId xmlns:p14="http://schemas.microsoft.com/office/powerpoint/2010/main" val="3724435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FF6C03"/>
              </a:gs>
              <a:gs pos="100000">
                <a:srgbClr val="FF860E"/>
              </a:gs>
            </a:gsLst>
            <a:lin ang="7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13" name="Picture 12" descr="lines-whiteoverlay copy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17408" y="1580257"/>
            <a:ext cx="8033926" cy="1316755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Title of the Presentation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516996" y="2935113"/>
            <a:ext cx="8034338" cy="5969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3200">
                <a:latin typeface="Arial"/>
                <a:cs typeface="Arial"/>
              </a:defRPr>
            </a:lvl1pPr>
          </a:lstStyle>
          <a:p>
            <a:pPr algn="ctr"/>
            <a:r>
              <a:rPr lang="en-US" sz="2000" b="0" dirty="0">
                <a:solidFill>
                  <a:schemeClr val="bg1"/>
                </a:solidFill>
              </a:rPr>
              <a:t>Optional section subtitle text here</a:t>
            </a:r>
          </a:p>
        </p:txBody>
      </p:sp>
    </p:spTree>
    <p:extLst>
      <p:ext uri="{BB962C8B-B14F-4D97-AF65-F5344CB8AC3E}">
        <p14:creationId xmlns:p14="http://schemas.microsoft.com/office/powerpoint/2010/main" val="108442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13" name="Picture 12" descr="lines-whiteoverlay copy.png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t="14708" r="5709" b="1076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17408" y="1580257"/>
            <a:ext cx="8033926" cy="1316755"/>
          </a:xfrm>
          <a:prstGeom prst="rect">
            <a:avLst/>
          </a:prstGeom>
          <a:ln>
            <a:noFill/>
          </a:ln>
        </p:spPr>
        <p:txBody>
          <a:bodyPr anchor="ctr">
            <a:normAutofit/>
          </a:bodyPr>
          <a:lstStyle>
            <a:lvl1pPr algn="ctr">
              <a:lnSpc>
                <a:spcPct val="90000"/>
              </a:lnSpc>
              <a:defRPr sz="4200" b="1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Title of the Presentation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2914475"/>
            <a:ext cx="8034338" cy="8701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lang="en-US" sz="3200" dirty="0">
                <a:solidFill>
                  <a:srgbClr val="FC7513"/>
                </a:solidFill>
                <a:latin typeface="Arial"/>
                <a:cs typeface="Arial"/>
              </a:defRPr>
            </a:lvl1pPr>
          </a:lstStyle>
          <a:p>
            <a:pPr algn="ctr"/>
            <a:r>
              <a:rPr lang="en-US" sz="2000" dirty="0">
                <a:solidFill>
                  <a:srgbClr val="FC7513"/>
                </a:solidFill>
                <a:latin typeface="+mj-lt"/>
              </a:rPr>
              <a:t>Optional section</a:t>
            </a:r>
            <a:r>
              <a:rPr lang="en-US" sz="2000" baseline="0" dirty="0">
                <a:solidFill>
                  <a:srgbClr val="FC7513"/>
                </a:solidFill>
                <a:latin typeface="+mj-lt"/>
              </a:rPr>
              <a:t> </a:t>
            </a:r>
            <a:r>
              <a:rPr lang="en-US" sz="2000" dirty="0">
                <a:solidFill>
                  <a:srgbClr val="FC7513"/>
                </a:solidFill>
                <a:latin typeface="+mj-lt"/>
              </a:rPr>
              <a:t>subtitle</a:t>
            </a:r>
            <a:r>
              <a:rPr lang="en-US" sz="2000" baseline="0" dirty="0">
                <a:solidFill>
                  <a:srgbClr val="FC7513"/>
                </a:solidFill>
                <a:latin typeface="+mj-lt"/>
              </a:rPr>
              <a:t> text here</a:t>
            </a:r>
            <a:endParaRPr lang="en-US" sz="2000" dirty="0">
              <a:solidFill>
                <a:srgbClr val="FC751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466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theme" Target="../theme/theme2.xml"/><Relationship Id="rId15" Type="http://schemas.openxmlformats.org/officeDocument/2006/relationships/image" Target="../media/image39.jpe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theme" Target="../theme/theme3.xml"/><Relationship Id="rId10" Type="http://schemas.openxmlformats.org/officeDocument/2006/relationships/image" Target="../media/image39.jpeg"/><Relationship Id="rId11" Type="http://schemas.openxmlformats.org/officeDocument/2006/relationships/image" Target="../media/image78.pn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9151698" cy="5150555"/>
          </a:xfrm>
          <a:prstGeom prst="rect">
            <a:avLst/>
          </a:prstGeom>
          <a:gradFill flip="none" rotWithShape="1">
            <a:gsLst>
              <a:gs pos="85000">
                <a:schemeClr val="bg1">
                  <a:lumMod val="85000"/>
                </a:schemeClr>
              </a:gs>
              <a:gs pos="31000">
                <a:schemeClr val="accent1">
                  <a:tint val="50000"/>
                  <a:shade val="100000"/>
                  <a:satMod val="350000"/>
                  <a:alpha val="0"/>
                </a:schemeClr>
              </a:gs>
              <a:gs pos="61000">
                <a:schemeClr val="bg1">
                  <a:lumMod val="95000"/>
                  <a:alpha val="43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592668"/>
            <a:ext cx="9151698" cy="45109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42000">
                <a:schemeClr val="bg1">
                  <a:alpha val="7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5103569"/>
            <a:ext cx="9151697" cy="46986"/>
          </a:xfrm>
          <a:prstGeom prst="rect">
            <a:avLst/>
          </a:prstGeom>
          <a:solidFill>
            <a:srgbClr val="E7151C"/>
          </a:solidFill>
          <a:ln>
            <a:solidFill>
              <a:srgbClr val="E715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59026" y="4619320"/>
            <a:ext cx="524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B2A923A-0891-4D71-9F8E-449E962F626B}" type="slidenum">
              <a:rPr lang="en-US" sz="1200" smtClean="0"/>
              <a:t>‹#›</a:t>
            </a:fld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63" y="40884"/>
            <a:ext cx="776264" cy="1703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62599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54" r:id="rId2"/>
    <p:sldLayoutId id="2147483650" r:id="rId3"/>
    <p:sldLayoutId id="2147483653" r:id="rId4"/>
    <p:sldLayoutId id="2147483678" r:id="rId5"/>
    <p:sldLayoutId id="2147483649" r:id="rId6"/>
    <p:sldLayoutId id="2147483712" r:id="rId7"/>
    <p:sldLayoutId id="2147483680" r:id="rId8"/>
    <p:sldLayoutId id="2147483707" r:id="rId9"/>
    <p:sldLayoutId id="2147483655" r:id="rId10"/>
    <p:sldLayoutId id="2147483715" r:id="rId11"/>
    <p:sldLayoutId id="2147483710" r:id="rId12"/>
    <p:sldLayoutId id="2147483711" r:id="rId13"/>
    <p:sldLayoutId id="2147483673" r:id="rId14"/>
    <p:sldLayoutId id="2147483685" r:id="rId15"/>
    <p:sldLayoutId id="2147483713" r:id="rId16"/>
    <p:sldLayoutId id="2147483716" r:id="rId17"/>
    <p:sldLayoutId id="2147483677" r:id="rId18"/>
    <p:sldLayoutId id="2147483718" r:id="rId19"/>
    <p:sldLayoutId id="2147483719" r:id="rId20"/>
    <p:sldLayoutId id="2147483720" r:id="rId21"/>
    <p:sldLayoutId id="2147483721" r:id="rId2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.jpg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65" b="38880"/>
          <a:stretch/>
        </p:blipFill>
        <p:spPr>
          <a:xfrm>
            <a:off x="0" y="-865481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592668"/>
            <a:ext cx="9151698" cy="45109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42000">
                <a:schemeClr val="bg1">
                  <a:alpha val="7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5103569"/>
            <a:ext cx="9151697" cy="46986"/>
          </a:xfrm>
          <a:prstGeom prst="rect">
            <a:avLst/>
          </a:prstGeom>
          <a:solidFill>
            <a:srgbClr val="7A7A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13" name="Picture 12" descr="usi-appsummit-logo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3" y="4493114"/>
            <a:ext cx="2043047" cy="4837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645920" y="-13004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81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9" r:id="rId2"/>
    <p:sldLayoutId id="2147483690" r:id="rId3"/>
    <p:sldLayoutId id="2147483672" r:id="rId4"/>
    <p:sldLayoutId id="2147483668" r:id="rId5"/>
    <p:sldLayoutId id="2147483669" r:id="rId6"/>
    <p:sldLayoutId id="2147483683" r:id="rId7"/>
    <p:sldLayoutId id="2147483670" r:id="rId8"/>
    <p:sldLayoutId id="2147483674" r:id="rId9"/>
    <p:sldLayoutId id="2147483708" r:id="rId10"/>
    <p:sldLayoutId id="2147483681" r:id="rId11"/>
    <p:sldLayoutId id="2147483671" r:id="rId12"/>
    <p:sldLayoutId id="2147483682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65" b="38880"/>
          <a:stretch/>
        </p:blipFill>
        <p:spPr>
          <a:xfrm>
            <a:off x="0" y="-865481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592668"/>
            <a:ext cx="9151698" cy="45109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4000">
                <a:schemeClr val="bg1"/>
              </a:gs>
              <a:gs pos="42000">
                <a:schemeClr val="bg1">
                  <a:alpha val="7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5103569"/>
            <a:ext cx="9151697" cy="46986"/>
          </a:xfrm>
          <a:prstGeom prst="rect">
            <a:avLst/>
          </a:prstGeom>
          <a:solidFill>
            <a:srgbClr val="17B5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 descr="GCTC_logo1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22" y="4437099"/>
            <a:ext cx="2116883" cy="53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4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92" r:id="rId3"/>
    <p:sldLayoutId id="2147483714" r:id="rId4"/>
    <p:sldLayoutId id="2147483705" r:id="rId5"/>
    <p:sldLayoutId id="2147483709" r:id="rId6"/>
    <p:sldLayoutId id="2147483693" r:id="rId7"/>
    <p:sldLayoutId id="2147483706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8" Type="http://schemas.openxmlformats.org/officeDocument/2006/relationships/image" Target="../media/image140.em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1.png"/><Relationship Id="rId3" Type="http://schemas.openxmlformats.org/officeDocument/2006/relationships/image" Target="../media/image142.em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6.jpeg"/><Relationship Id="rId20" Type="http://schemas.openxmlformats.org/officeDocument/2006/relationships/image" Target="../media/image142.emf"/><Relationship Id="rId10" Type="http://schemas.openxmlformats.org/officeDocument/2006/relationships/hyperlink" Target="http://business-icon.com/32-company/023-company.html" TargetMode="External"/><Relationship Id="rId11" Type="http://schemas.openxmlformats.org/officeDocument/2006/relationships/image" Target="../media/image147.png"/><Relationship Id="rId12" Type="http://schemas.openxmlformats.org/officeDocument/2006/relationships/hyperlink" Target="http://www.smh.com.au/nsw/sydneys-inground-street-signals-to-combat-wayward-pedestrians-on-mobile-phones-20170329-gv9ii5.html" TargetMode="External"/><Relationship Id="rId13" Type="http://schemas.openxmlformats.org/officeDocument/2006/relationships/image" Target="../media/image148.jpeg"/><Relationship Id="rId14" Type="http://schemas.openxmlformats.org/officeDocument/2006/relationships/hyperlink" Target="http://japan-product.com/honda-demonstrates-advanced-vehicle-to-pedestrian-and-vehicle-to-motorcycle-safety-technologies/" TargetMode="External"/><Relationship Id="rId15" Type="http://schemas.openxmlformats.org/officeDocument/2006/relationships/image" Target="../media/image149.jpeg"/><Relationship Id="rId16" Type="http://schemas.openxmlformats.org/officeDocument/2006/relationships/hyperlink" Target="https://thenounproject.com/term/security-camera/166907/" TargetMode="External"/><Relationship Id="rId17" Type="http://schemas.openxmlformats.org/officeDocument/2006/relationships/image" Target="../media/image150.png"/><Relationship Id="rId18" Type="http://schemas.openxmlformats.org/officeDocument/2006/relationships/hyperlink" Target="https://www.cisco.com/c/en/us/products/cloud-systems-management/industrial-network-director/index.html" TargetMode="External"/><Relationship Id="rId19" Type="http://schemas.openxmlformats.org/officeDocument/2006/relationships/image" Target="../media/image151.jpeg"/><Relationship Id="rId1" Type="http://schemas.openxmlformats.org/officeDocument/2006/relationships/slideLayout" Target="../slideLayouts/slideLayout19.xml"/><Relationship Id="rId2" Type="http://schemas.openxmlformats.org/officeDocument/2006/relationships/hyperlink" Target="http://bgr.com/2017/02/12/tim-cook-augmented-reality-glasses-phone/" TargetMode="External"/><Relationship Id="rId3" Type="http://schemas.openxmlformats.org/officeDocument/2006/relationships/image" Target="../media/image143.jpeg"/><Relationship Id="rId4" Type="http://schemas.openxmlformats.org/officeDocument/2006/relationships/hyperlink" Target="https://blogs.cisco.com/energy/augmented-reality-a-new-reality-for-utilities" TargetMode="External"/><Relationship Id="rId5" Type="http://schemas.openxmlformats.org/officeDocument/2006/relationships/image" Target="../media/image144.png"/><Relationship Id="rId6" Type="http://schemas.openxmlformats.org/officeDocument/2006/relationships/hyperlink" Target="https://www.google.com/imgres?imgurl=https://static.electronicsweekly.com/wp-content/uploads/2017/01/03111848/NXP-1.jpg&amp;imgrefurl=https://www.electronicsweekly.com/market-sectors/automotive-electronics/ces-autonomous-cars-sensors-make-safe-2017-01/&amp;docid=qfqMaptRR0_4jM&amp;tbnid=XQkVTo7NPpb5HM:&amp;vet=1&amp;w=1646&amp;h=960&amp;bih=1091&amp;biw=1920&amp;ved=0ahUKEwiz2d2shavXAhVr0YMKHfd4BqYQMwjLASgRMBE&amp;iact=c&amp;ictx=1" TargetMode="External"/><Relationship Id="rId7" Type="http://schemas.openxmlformats.org/officeDocument/2006/relationships/hyperlink" Target="http://carrating.org/technology/accident-prevention-technology" TargetMode="External"/><Relationship Id="rId8" Type="http://schemas.openxmlformats.org/officeDocument/2006/relationships/image" Target="../media/image1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4" Type="http://schemas.openxmlformats.org/officeDocument/2006/relationships/image" Target="../media/image154.jpeg"/><Relationship Id="rId5" Type="http://schemas.openxmlformats.org/officeDocument/2006/relationships/image" Target="../media/image142.em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5.png"/><Relationship Id="rId3" Type="http://schemas.openxmlformats.org/officeDocument/2006/relationships/image" Target="../media/image1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ireless.engineering.nyu.edu/mmwave-5g-channel-sounder/" TargetMode="External"/><Relationship Id="rId4" Type="http://schemas.openxmlformats.org/officeDocument/2006/relationships/image" Target="../media/image157.jpeg"/><Relationship Id="rId5" Type="http://schemas.openxmlformats.org/officeDocument/2006/relationships/image" Target="../media/image142.em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42.em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164.png"/><Relationship Id="rId5" Type="http://schemas.openxmlformats.org/officeDocument/2006/relationships/image" Target="../media/image165.jp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microsoft.com/office/2007/relationships/hdphoto" Target="../media/hdphoto4.wdp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68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7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4" Type="http://schemas.openxmlformats.org/officeDocument/2006/relationships/image" Target="../media/image174.emf"/><Relationship Id="rId5" Type="http://schemas.openxmlformats.org/officeDocument/2006/relationships/image" Target="../media/image175.png"/><Relationship Id="rId6" Type="http://schemas.openxmlformats.org/officeDocument/2006/relationships/image" Target="../media/image176.emf"/><Relationship Id="rId7" Type="http://schemas.openxmlformats.org/officeDocument/2006/relationships/image" Target="../media/image168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7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180.png"/><Relationship Id="rId6" Type="http://schemas.openxmlformats.org/officeDocument/2006/relationships/image" Target="../media/image16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4" Type="http://schemas.openxmlformats.org/officeDocument/2006/relationships/image" Target="../media/image183.png"/><Relationship Id="rId5" Type="http://schemas.openxmlformats.org/officeDocument/2006/relationships/image" Target="../media/image168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8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84.png"/><Relationship Id="rId3" Type="http://schemas.openxmlformats.org/officeDocument/2006/relationships/image" Target="../media/image16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85.png"/><Relationship Id="rId3" Type="http://schemas.openxmlformats.org/officeDocument/2006/relationships/image" Target="../media/image18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omments" Target="../comments/commen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8.png"/><Relationship Id="rId20" Type="http://schemas.openxmlformats.org/officeDocument/2006/relationships/image" Target="../media/image119.png"/><Relationship Id="rId21" Type="http://schemas.openxmlformats.org/officeDocument/2006/relationships/image" Target="../media/image120.png"/><Relationship Id="rId22" Type="http://schemas.openxmlformats.org/officeDocument/2006/relationships/image" Target="../media/image121.jpeg"/><Relationship Id="rId23" Type="http://schemas.openxmlformats.org/officeDocument/2006/relationships/image" Target="../media/image122.png"/><Relationship Id="rId24" Type="http://schemas.openxmlformats.org/officeDocument/2006/relationships/image" Target="../media/image123.gif"/><Relationship Id="rId25" Type="http://schemas.openxmlformats.org/officeDocument/2006/relationships/image" Target="../media/image124.png"/><Relationship Id="rId26" Type="http://schemas.openxmlformats.org/officeDocument/2006/relationships/image" Target="../media/image125.png"/><Relationship Id="rId10" Type="http://schemas.openxmlformats.org/officeDocument/2006/relationships/image" Target="../media/image109.jpeg"/><Relationship Id="rId11" Type="http://schemas.openxmlformats.org/officeDocument/2006/relationships/image" Target="../media/image110.png"/><Relationship Id="rId12" Type="http://schemas.openxmlformats.org/officeDocument/2006/relationships/image" Target="../media/image111.png"/><Relationship Id="rId13" Type="http://schemas.openxmlformats.org/officeDocument/2006/relationships/image" Target="../media/image112.png"/><Relationship Id="rId14" Type="http://schemas.openxmlformats.org/officeDocument/2006/relationships/image" Target="../media/image113.png"/><Relationship Id="rId15" Type="http://schemas.openxmlformats.org/officeDocument/2006/relationships/image" Target="../media/image114.png"/><Relationship Id="rId16" Type="http://schemas.openxmlformats.org/officeDocument/2006/relationships/image" Target="../media/image115.png"/><Relationship Id="rId17" Type="http://schemas.openxmlformats.org/officeDocument/2006/relationships/image" Target="../media/image116.png"/><Relationship Id="rId18" Type="http://schemas.openxmlformats.org/officeDocument/2006/relationships/image" Target="../media/image117.gif"/><Relationship Id="rId19" Type="http://schemas.openxmlformats.org/officeDocument/2006/relationships/image" Target="../media/image118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jpe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8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owderwireless.net/" TargetMode="External"/><Relationship Id="rId4" Type="http://schemas.openxmlformats.org/officeDocument/2006/relationships/hyperlink" Target="http://cosmos-lab.org/" TargetMode="External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8" Type="http://schemas.openxmlformats.org/officeDocument/2006/relationships/image" Target="../media/image133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2682" y="1787945"/>
            <a:ext cx="5373946" cy="1448656"/>
          </a:xfrm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en-US" sz="2800" dirty="0" smtClean="0">
                <a:solidFill>
                  <a:schemeClr val="bg1"/>
                </a:solidFill>
              </a:rPr>
              <a:t>Platforms for Advanced Wireless Research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39771" y="4299314"/>
            <a:ext cx="3949700" cy="461963"/>
          </a:xfrm>
        </p:spPr>
        <p:txBody>
          <a:bodyPr/>
          <a:lstStyle/>
          <a:p>
            <a:pPr algn="l"/>
            <a:r>
              <a:rPr lang="en-US" sz="1800" b="0" i="1" dirty="0">
                <a:solidFill>
                  <a:schemeClr val="bg1"/>
                </a:solidFill>
              </a:rPr>
              <a:t>https://www.advancedwireless.org/</a:t>
            </a:r>
          </a:p>
          <a:p>
            <a:pPr algn="l"/>
            <a:r>
              <a:rPr lang="en-US" sz="1800" b="0" dirty="0" smtClean="0">
                <a:solidFill>
                  <a:schemeClr val="bg1"/>
                </a:solidFill>
              </a:rPr>
              <a:t>May 14, 2018</a:t>
            </a:r>
            <a:endParaRPr lang="en-US" sz="1800" b="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82" y="959665"/>
            <a:ext cx="2445551" cy="536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2682" y="3145003"/>
            <a:ext cx="320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Abhimanyu Gosain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Technical Program Director</a:t>
            </a:r>
          </a:p>
        </p:txBody>
      </p:sp>
      <p:pic>
        <p:nvPicPr>
          <p:cNvPr id="6" name="Picture 2" descr="Image result for northeastern university 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55" y="3744581"/>
            <a:ext cx="1462395" cy="3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34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86" y="326914"/>
            <a:ext cx="3910693" cy="994172"/>
          </a:xfrm>
        </p:spPr>
        <p:txBody>
          <a:bodyPr>
            <a:noAutofit/>
          </a:bodyPr>
          <a:lstStyle/>
          <a:p>
            <a:r>
              <a:rPr lang="en-US" sz="2000" dirty="0"/>
              <a:t>POWDER: Platform for Open Wireless Data-driven Experimental Research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299" y="3129205"/>
            <a:ext cx="1554767" cy="17803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600" y="2924795"/>
            <a:ext cx="1530725" cy="1051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953" y="3734103"/>
            <a:ext cx="3364565" cy="129812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604684" y="375898"/>
            <a:ext cx="4452122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RENEW: A Reconfigurable Eco-system for Next-generation End-to-end Wireless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59779" y="1571625"/>
            <a:ext cx="389028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RENEW Massive MIMO base station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End-to-End Programmable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Diverse Spectrum Access 50 MHz-3.8GHz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Hybrid Edge computer composed of FPGA and GPU/CPU-based processing,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Hub Board aggregates/distributes streams of radio samples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7017" y="1053394"/>
            <a:ext cx="911242" cy="3587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8913" y="938888"/>
            <a:ext cx="691439" cy="5295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6140" y="1482820"/>
            <a:ext cx="984877" cy="11500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125" y="1502228"/>
            <a:ext cx="3732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Next Generation Wireless Architecture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Dynamic Spectrum Sharing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Distinct environments: a dense urban downtown and a hilly campus environment.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30" y="2500888"/>
            <a:ext cx="2486025" cy="180758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4125" y="4343664"/>
            <a:ext cx="2242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Control Framework with Hardware + Software Building Blocks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70372" y="3989721"/>
            <a:ext cx="1142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IRIS software-defined radio modules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12996" y="4854254"/>
            <a:ext cx="30438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Architectural view of RENEW base station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92161" y="3162304"/>
            <a:ext cx="3359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Deployment Area: </a:t>
            </a:r>
            <a:r>
              <a:rPr lang="en-US" sz="1000" dirty="0" err="1"/>
              <a:t>UofU</a:t>
            </a:r>
            <a:r>
              <a:rPr lang="en-US" sz="1000" dirty="0"/>
              <a:t> Campus +Downtown SLC + Connected Corridor</a:t>
            </a:r>
          </a:p>
        </p:txBody>
      </p:sp>
    </p:spTree>
    <p:extLst>
      <p:ext uri="{BB962C8B-B14F-4D97-AF65-F5344CB8AC3E}">
        <p14:creationId xmlns:p14="http://schemas.microsoft.com/office/powerpoint/2010/main" val="2767551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Project Vision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Content Placeholder 118"/>
          <p:cNvSpPr txBox="1">
            <a:spLocks/>
          </p:cNvSpPr>
          <p:nvPr/>
        </p:nvSpPr>
        <p:spPr>
          <a:xfrm>
            <a:off x="76200" y="819150"/>
            <a:ext cx="4343400" cy="381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 smtClean="0"/>
              <a:t>Latency and compute power are the two new dimensions for characterizing wireless access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Latency for 4G cellular &gt; 50 </a:t>
            </a:r>
            <a:r>
              <a:rPr lang="en-US" sz="1800" dirty="0" err="1" smtClean="0"/>
              <a:t>ms</a:t>
            </a:r>
            <a:r>
              <a:rPr lang="en-US" sz="1800" dirty="0" smtClean="0"/>
              <a:t>, while targets for 5G are &lt;10 </a:t>
            </a:r>
            <a:r>
              <a:rPr lang="en-US" sz="1800" dirty="0" err="1" smtClean="0"/>
              <a:t>ms</a:t>
            </a:r>
            <a:endParaRPr lang="en-US" sz="1800" dirty="0" smtClean="0"/>
          </a:p>
          <a:p>
            <a:pPr>
              <a:spcBef>
                <a:spcPts val="0"/>
              </a:spcBef>
            </a:pPr>
            <a:r>
              <a:rPr lang="en-US" sz="1800" dirty="0" smtClean="0"/>
              <a:t>Edge computing is an enabler for real-time services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COSMOS will enable researchers to investigate ultra-high speed (~</a:t>
            </a:r>
            <a:r>
              <a:rPr lang="en-US" sz="1800" dirty="0" err="1" smtClean="0"/>
              <a:t>Gbps</a:t>
            </a:r>
            <a:r>
              <a:rPr lang="en-US" sz="1800" dirty="0" smtClean="0"/>
              <a:t>), low latency (&lt;5ms), and edge computing (~10-100 GIPS)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COSMOS = </a:t>
            </a:r>
            <a:r>
              <a:rPr lang="en-US" sz="1800" u="sng" dirty="0"/>
              <a:t>C</a:t>
            </a:r>
            <a:r>
              <a:rPr lang="en-US" sz="1800" dirty="0"/>
              <a:t>loud Enhanced </a:t>
            </a:r>
            <a:r>
              <a:rPr lang="en-US" sz="1800" u="sng" dirty="0"/>
              <a:t>O</a:t>
            </a:r>
            <a:r>
              <a:rPr lang="en-US" sz="1800" dirty="0"/>
              <a:t>pen </a:t>
            </a:r>
            <a:r>
              <a:rPr lang="en-US" sz="1800" u="sng" dirty="0"/>
              <a:t>S</a:t>
            </a:r>
            <a:r>
              <a:rPr lang="en-US" sz="1800" dirty="0"/>
              <a:t>oftware Defined </a:t>
            </a:r>
            <a:r>
              <a:rPr lang="en-US" sz="1800" u="sng" dirty="0"/>
              <a:t>Mo</a:t>
            </a:r>
            <a:r>
              <a:rPr lang="en-US" sz="1800" dirty="0"/>
              <a:t>bile Wireless Testbed for City-</a:t>
            </a:r>
            <a:r>
              <a:rPr lang="en-US" sz="1800" u="sng" dirty="0"/>
              <a:t>S</a:t>
            </a:r>
            <a:r>
              <a:rPr lang="en-US" sz="1800" dirty="0"/>
              <a:t>cale </a:t>
            </a:r>
            <a:r>
              <a:rPr lang="en-US" sz="1800" dirty="0" smtClean="0"/>
              <a:t>Deployment</a:t>
            </a:r>
          </a:p>
        </p:txBody>
      </p:sp>
      <p:pic>
        <p:nvPicPr>
          <p:cNvPr id="1026" name="Picture 2" descr="H:\My Documents\Proposals\PAWR Wireless Testbed\3D plot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3847"/>
          <a:stretch/>
        </p:blipFill>
        <p:spPr bwMode="auto">
          <a:xfrm>
            <a:off x="4317482" y="895350"/>
            <a:ext cx="485191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6" y="523197"/>
            <a:ext cx="1629410" cy="25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0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Project Vision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12876" y="777688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152400" y="819150"/>
            <a:ext cx="4075348" cy="3505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Ultra-high bandwidth, low latency, and powerful edge computing will enable important new classes of real time applications</a:t>
            </a:r>
            <a:endParaRPr lang="en-US" sz="2000" dirty="0"/>
          </a:p>
          <a:p>
            <a:r>
              <a:rPr lang="en-US" sz="2000" dirty="0" smtClean="0"/>
              <a:t>Application domains include AR, VR, connected car, smart city (with high-bandwidth sensing), industrial control, …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Image result for augmented reality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582" y="1123949"/>
            <a:ext cx="1456403" cy="97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augmented reality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69" y="1089212"/>
            <a:ext cx="198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9" descr="Related image">
            <a:hlinkClick r:id="rId6"/>
          </p:cNvPr>
          <p:cNvSpPr>
            <a:spLocks noChangeAspect="1" noChangeArrowheads="1"/>
          </p:cNvSpPr>
          <p:nvPr/>
        </p:nvSpPr>
        <p:spPr bwMode="auto">
          <a:xfrm>
            <a:off x="2000767" y="2459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87500" y="816173"/>
            <a:ext cx="157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Augmented Reality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441612" y="2218606"/>
            <a:ext cx="2183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Smart City + Connected Car</a:t>
            </a:r>
            <a:endParaRPr lang="en-US" sz="1400" dirty="0"/>
          </a:p>
        </p:txBody>
      </p:sp>
      <p:pic>
        <p:nvPicPr>
          <p:cNvPr id="12" name="Picture 2" descr="Related imag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397" y="3054310"/>
            <a:ext cx="2587625" cy="172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www.thenextage.com/wordpress/wp-content/uploads/2012/11/cloudserver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304" y="2396264"/>
            <a:ext cx="551682" cy="6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6" descr="Image result for radio waves icon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105470" y="2923579"/>
            <a:ext cx="410283" cy="41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917489" y="2479554"/>
            <a:ext cx="853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Cloud </a:t>
            </a:r>
          </a:p>
          <a:p>
            <a:pPr algn="ctr"/>
            <a:r>
              <a:rPr lang="en-US" sz="800" dirty="0" smtClean="0"/>
              <a:t>Infrastructure</a:t>
            </a:r>
            <a:endParaRPr lang="en-US" sz="800" dirty="0"/>
          </a:p>
        </p:txBody>
      </p:sp>
      <p:sp>
        <p:nvSpPr>
          <p:cNvPr id="17" name="TextBox 16"/>
          <p:cNvSpPr txBox="1"/>
          <p:nvPr/>
        </p:nvSpPr>
        <p:spPr>
          <a:xfrm>
            <a:off x="7025917" y="2631096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Roadside</a:t>
            </a:r>
          </a:p>
          <a:p>
            <a:pPr algn="ctr"/>
            <a:r>
              <a:rPr lang="en-US" sz="800" dirty="0" smtClean="0"/>
              <a:t>AP</a:t>
            </a:r>
            <a:endParaRPr lang="en-US" sz="800" dirty="0"/>
          </a:p>
        </p:txBody>
      </p:sp>
      <p:pic>
        <p:nvPicPr>
          <p:cNvPr id="18" name="Picture 4" descr="Image result for mobile phone pedestrian safety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66434"/>
            <a:ext cx="877704" cy="49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mage result for DSRC automotive warnings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305" y="4013461"/>
            <a:ext cx="1287062" cy="71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495227" y="3479397"/>
            <a:ext cx="15632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Roadway sensors &amp; lighting</a:t>
            </a:r>
            <a:endParaRPr lang="en-US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4338525" y="3772861"/>
            <a:ext cx="13308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In-car guidance display</a:t>
            </a:r>
            <a:endParaRPr lang="en-US" sz="8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5678304" y="3357774"/>
            <a:ext cx="1033143" cy="267768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>
            <a:stCxn id="19" idx="3"/>
          </p:cNvCxnSpPr>
          <p:nvPr/>
        </p:nvCxnSpPr>
        <p:spPr bwMode="auto">
          <a:xfrm flipV="1">
            <a:off x="5721367" y="4200527"/>
            <a:ext cx="614827" cy="170569"/>
          </a:xfrm>
          <a:prstGeom prst="straightConnector1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pic>
        <p:nvPicPr>
          <p:cNvPr id="24" name="Picture 10" descr="Image result for surveillance camera icon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035" y="2516627"/>
            <a:ext cx="542953" cy="54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831661" y="2442161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/>
              <a:t>Image/</a:t>
            </a:r>
          </a:p>
          <a:p>
            <a:pPr algn="ctr"/>
            <a:r>
              <a:rPr lang="en-US" sz="800" dirty="0" smtClean="0"/>
              <a:t>Video</a:t>
            </a:r>
            <a:endParaRPr lang="en-US" sz="800" dirty="0"/>
          </a:p>
        </p:txBody>
      </p:sp>
      <p:pic>
        <p:nvPicPr>
          <p:cNvPr id="2050" name="Picture 2" descr="Cisco Industrial Network Director">
            <a:hlinkClick r:id="rId18" tooltip="Cisco Industrial Network Director"/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45" y="3723935"/>
            <a:ext cx="1474666" cy="98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173008" y="4728730"/>
            <a:ext cx="1455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Industrial Control</a:t>
            </a:r>
            <a:endParaRPr lang="en-US" sz="1400" dirty="0"/>
          </a:p>
        </p:txBody>
      </p:sp>
      <p:pic>
        <p:nvPicPr>
          <p:cNvPr id="27" name="Picture 26"/>
          <p:cNvPicPr/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6" y="490906"/>
            <a:ext cx="1629410" cy="25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34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-952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Planned Deployment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6667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0" y="819150"/>
            <a:ext cx="9067800" cy="4114800"/>
          </a:xfrm>
        </p:spPr>
        <p:txBody>
          <a:bodyPr>
            <a:noAutofit/>
          </a:bodyPr>
          <a:lstStyle/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800" kern="0" dirty="0" smtClean="0"/>
              <a:t>West Harlem </a:t>
            </a:r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800" kern="0" dirty="0" smtClean="0"/>
              <a:t>Area: ~1 sq. mile</a:t>
            </a:r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600" kern="0" dirty="0" smtClean="0"/>
              <a:t>~9  Large Sites	        ~40 Medium sites </a:t>
            </a:r>
            <a:endParaRPr lang="en-US" sz="16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 smtClean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 smtClean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 smtClean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endParaRPr lang="en-US" sz="1800" kern="0" dirty="0" smtClean="0"/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800" kern="0" dirty="0"/>
              <a:t>Fiber optic connection from most sites</a:t>
            </a:r>
          </a:p>
          <a:p>
            <a:pPr marL="230188" indent="-230188">
              <a:spcBef>
                <a:spcPts val="0"/>
              </a:spcBef>
              <a:spcAft>
                <a:spcPts val="200"/>
              </a:spcAft>
            </a:pPr>
            <a:r>
              <a:rPr lang="en-US" sz="1800" kern="0" dirty="0" smtClean="0"/>
              <a:t>~200 Small nodes </a:t>
            </a:r>
          </a:p>
          <a:p>
            <a:pPr marL="574675" lvl="1" indent="-287338">
              <a:spcBef>
                <a:spcPts val="0"/>
              </a:spcBef>
              <a:spcAft>
                <a:spcPts val="200"/>
              </a:spcAft>
            </a:pPr>
            <a:r>
              <a:rPr lang="en-US" sz="1600" kern="0" dirty="0"/>
              <a:t>I</a:t>
            </a:r>
            <a:r>
              <a:rPr lang="en-US" sz="1600" kern="0" dirty="0" smtClean="0"/>
              <a:t>ncluding vehicular and hand-held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sz="1800" kern="0" dirty="0" smtClean="0"/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sz="1800" kern="0" dirty="0"/>
          </a:p>
          <a:p>
            <a:pPr>
              <a:spcBef>
                <a:spcPts val="0"/>
              </a:spcBef>
              <a:spcAft>
                <a:spcPts val="200"/>
              </a:spcAft>
            </a:pPr>
            <a:endParaRPr lang="en-US" sz="1800" kern="0" dirty="0" smtClean="0"/>
          </a:p>
        </p:txBody>
      </p:sp>
      <p:pic>
        <p:nvPicPr>
          <p:cNvPr id="6" name="Picture 2" descr="C:\Users\Ray\Downloads\NYC Deployment Example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8600" y="735330"/>
            <a:ext cx="5053584" cy="2326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71725" y="2105025"/>
            <a:ext cx="1752600" cy="1314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4114800" y="3181350"/>
            <a:ext cx="4572000" cy="12259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kern="0" dirty="0"/>
              <a:t>Fiber connection to NYU Data Center, </a:t>
            </a:r>
            <a:r>
              <a:rPr lang="en-US" kern="0" dirty="0" smtClean="0"/>
              <a:t>Rutgers</a:t>
            </a:r>
            <a:r>
              <a:rPr lang="en-US" kern="0" dirty="0"/>
              <a:t>, GENI/I2</a:t>
            </a:r>
          </a:p>
          <a:p>
            <a:pPr marL="285750" indent="-285750">
              <a:spcBef>
                <a:spcPts val="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kern="0" dirty="0"/>
              <a:t>Interaction with smart community &amp; innovation initiatives (Gigabit center, etc.)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1885949"/>
            <a:ext cx="2336800" cy="1752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" y="390165"/>
            <a:ext cx="1629410" cy="25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99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build="p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System Architecture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152400" y="895350"/>
            <a:ext cx="3733800" cy="38862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COSMOS architecture has been developed to realize ultra-high BW, low latency and tightly coupled edge computing</a:t>
            </a:r>
          </a:p>
          <a:p>
            <a:r>
              <a:rPr lang="en-US" sz="1800" dirty="0" smtClean="0"/>
              <a:t>Key design challenge: </a:t>
            </a:r>
            <a:r>
              <a:rPr lang="en-US" sz="1800" dirty="0" err="1" smtClean="0"/>
              <a:t>Gbps</a:t>
            </a:r>
            <a:r>
              <a:rPr lang="en-US" sz="1800" dirty="0" smtClean="0"/>
              <a:t> performance + full programmability at the radio level</a:t>
            </a:r>
          </a:p>
          <a:p>
            <a:r>
              <a:rPr lang="en-US" sz="1800" dirty="0" smtClean="0"/>
              <a:t>Developed a fully programmable multi-layered (i.e. radio, network and cloud) system architecture for flexible experimentation</a:t>
            </a:r>
          </a:p>
          <a:p>
            <a:endParaRPr lang="en-US" sz="1800" dirty="0"/>
          </a:p>
        </p:txBody>
      </p:sp>
      <p:pic>
        <p:nvPicPr>
          <p:cNvPr id="5" name="Picture 4" descr="C:\Users\Ray\Downloads\Figure1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0"/>
          <a:stretch/>
        </p:blipFill>
        <p:spPr bwMode="auto">
          <a:xfrm>
            <a:off x="3810000" y="1504950"/>
            <a:ext cx="5120640" cy="2497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86" y="522605"/>
            <a:ext cx="1629410" cy="25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85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Key Technologies -</a:t>
            </a:r>
            <a:r>
              <a:rPr lang="en-US" sz="3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mmWave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Content Placeholder 118"/>
          <p:cNvSpPr>
            <a:spLocks noGrp="1"/>
          </p:cNvSpPr>
          <p:nvPr>
            <p:ph idx="1"/>
          </p:nvPr>
        </p:nvSpPr>
        <p:spPr>
          <a:xfrm>
            <a:off x="344252" y="895350"/>
            <a:ext cx="8446674" cy="16764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err="1" smtClean="0"/>
              <a:t>mmWave</a:t>
            </a:r>
            <a:r>
              <a:rPr lang="en-US" sz="2400" dirty="0" smtClean="0"/>
              <a:t> a key new technology for the testbed, with limited availability of components</a:t>
            </a:r>
          </a:p>
          <a:p>
            <a:r>
              <a:rPr lang="en-US" sz="2400" dirty="0" smtClean="0"/>
              <a:t>Leveraging ongoing CU collaboration with IBM to provide </a:t>
            </a:r>
            <a:r>
              <a:rPr lang="en-US" sz="2400" dirty="0" err="1" smtClean="0"/>
              <a:t>mmWave</a:t>
            </a:r>
            <a:r>
              <a:rPr lang="en-US" sz="2400" dirty="0" smtClean="0"/>
              <a:t> phased arrays (64 antennas, 8 beams) for both 28 </a:t>
            </a:r>
            <a:r>
              <a:rPr lang="en-US" sz="2400" dirty="0" err="1" smtClean="0"/>
              <a:t>Ghz</a:t>
            </a:r>
            <a:r>
              <a:rPr lang="en-US" sz="2400" dirty="0" smtClean="0"/>
              <a:t> and 60 </a:t>
            </a:r>
            <a:r>
              <a:rPr lang="en-US" sz="2400" dirty="0" err="1" smtClean="0"/>
              <a:t>Ghz</a:t>
            </a:r>
            <a:endParaRPr lang="en-US" sz="2400" dirty="0" smtClean="0"/>
          </a:p>
          <a:p>
            <a:r>
              <a:rPr lang="en-US" sz="2400" dirty="0" smtClean="0"/>
              <a:t>Extensive </a:t>
            </a:r>
            <a:r>
              <a:rPr lang="en-US" sz="2400" dirty="0" err="1" smtClean="0"/>
              <a:t>mmWave</a:t>
            </a:r>
            <a:r>
              <a:rPr lang="en-US" sz="2400" dirty="0" smtClean="0"/>
              <a:t> systems expertise at NYU, including prototype systems and channel measurements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416425" y="-11951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33514"/>
            <a:ext cx="5029200" cy="195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yu mmwav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467" y="2885061"/>
            <a:ext cx="2053459" cy="154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5400" y="4516624"/>
            <a:ext cx="1975221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mmWave</a:t>
            </a:r>
            <a:r>
              <a:rPr lang="en-US" sz="1050" dirty="0" smtClean="0"/>
              <a:t> components from IBM</a:t>
            </a:r>
            <a:endParaRPr lang="en-US" sz="1050" dirty="0"/>
          </a:p>
        </p:txBody>
      </p:sp>
      <p:sp>
        <p:nvSpPr>
          <p:cNvPr id="7" name="Rectangle 6"/>
          <p:cNvSpPr/>
          <p:nvPr/>
        </p:nvSpPr>
        <p:spPr>
          <a:xfrm>
            <a:off x="3810000" y="4650808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01489" y="3617197"/>
            <a:ext cx="95250" cy="8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93473" y="4473092"/>
            <a:ext cx="1757212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/>
              <a:t>NYU Channel Measurements</a:t>
            </a:r>
            <a:endParaRPr lang="en-US" sz="1050" dirty="0"/>
          </a:p>
        </p:txBody>
      </p:sp>
      <p:pic>
        <p:nvPicPr>
          <p:cNvPr id="14" name="Picture 13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2" y="542695"/>
            <a:ext cx="1629410" cy="25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39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81"/>
            <a:ext cx="8686800" cy="85725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Key Technologies – Optical Net 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726" y="1167140"/>
            <a:ext cx="4544074" cy="353821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Fast and low latency optical x-haul network using 3D MEMS switch and WDM ROADM</a:t>
            </a:r>
          </a:p>
          <a:p>
            <a:pPr lvl="1"/>
            <a:r>
              <a:rPr lang="en-US" dirty="0" smtClean="0"/>
              <a:t>Configure wide range of topologies</a:t>
            </a:r>
          </a:p>
          <a:p>
            <a:pPr lvl="1"/>
            <a:r>
              <a:rPr lang="en-US" dirty="0" smtClean="0"/>
              <a:t>Experiment on converged fiber/wireless networks</a:t>
            </a:r>
          </a:p>
          <a:p>
            <a:r>
              <a:rPr lang="en-US" dirty="0" smtClean="0"/>
              <a:t>Enables fast front-haul/mid-haul/back-haul connectivity between radio nodes and edge cloud</a:t>
            </a:r>
          </a:p>
          <a:p>
            <a:r>
              <a:rPr lang="en-US" dirty="0" smtClean="0"/>
              <a:t>SDN control plane for both optical and Ethernet switching</a:t>
            </a:r>
          </a:p>
          <a:p>
            <a:r>
              <a:rPr lang="en-US" dirty="0" smtClean="0"/>
              <a:t>Leverages results from CIAN NSF ERC, EAGER dark fiber project at Columbia</a:t>
            </a:r>
          </a:p>
        </p:txBody>
      </p:sp>
      <p:pic>
        <p:nvPicPr>
          <p:cNvPr id="9" name="Picture 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499433"/>
            <a:ext cx="3049905" cy="2179955"/>
          </a:xfrm>
          <a:prstGeom prst="rect">
            <a:avLst/>
          </a:prstGeom>
          <a:noFill/>
        </p:spPr>
      </p:pic>
      <p:pic>
        <p:nvPicPr>
          <p:cNvPr id="10" name="Picture 9" descr="http://1t1k1446bhjw46xpy7rnkji9.wpengine.netdna-cdn.com/wp-content/uploads/2013/03/Calient320_4028CCFshadowA_cropped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00150"/>
            <a:ext cx="1143000" cy="68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https://www.lumentum.com/sites/default/files/styles/product_detail/public/main-images/dci-transport-roadm.png?itok=Nh5Tex_R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741" y="3562350"/>
            <a:ext cx="1792924" cy="11461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Arrow Connector 4"/>
          <p:cNvCxnSpPr>
            <a:stCxn id="10" idx="2"/>
          </p:cNvCxnSpPr>
          <p:nvPr/>
        </p:nvCxnSpPr>
        <p:spPr>
          <a:xfrm>
            <a:off x="5448300" y="1886585"/>
            <a:ext cx="571500" cy="532765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858000" y="2876550"/>
            <a:ext cx="228600" cy="1066800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40810" y="938540"/>
            <a:ext cx="9669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MEMS Switch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6488544" y="4248150"/>
            <a:ext cx="1293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ROADM (</a:t>
            </a:r>
            <a:r>
              <a:rPr lang="en-US" sz="1100" dirty="0" err="1" smtClean="0"/>
              <a:t>whitebox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61"/>
          <a:stretch/>
        </p:blipFill>
        <p:spPr bwMode="auto">
          <a:xfrm>
            <a:off x="4846257" y="4464634"/>
            <a:ext cx="1148510" cy="34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6" y="536023"/>
            <a:ext cx="1629410" cy="258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51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656" y="2081"/>
            <a:ext cx="8229600" cy="857250"/>
          </a:xfrm>
        </p:spPr>
        <p:txBody>
          <a:bodyPr/>
          <a:lstStyle/>
          <a:p>
            <a:r>
              <a:rPr lang="en-US" b="1" dirty="0" smtClean="0"/>
              <a:t>COSMOS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Deployment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32726" y="819150"/>
            <a:ext cx="8458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Content Placeholder 42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416" y="1200150"/>
            <a:ext cx="1909167" cy="339407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27" y="-41872"/>
            <a:ext cx="8826173" cy="566162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629400" y="3486150"/>
            <a:ext cx="2305543" cy="1616166"/>
            <a:chOff x="8660676" y="2777550"/>
            <a:chExt cx="2390504" cy="1912016"/>
          </a:xfrm>
        </p:grpSpPr>
        <p:sp>
          <p:nvSpPr>
            <p:cNvPr id="11" name="Rounded Rectangle 10"/>
            <p:cNvSpPr/>
            <p:nvPr/>
          </p:nvSpPr>
          <p:spPr>
            <a:xfrm>
              <a:off x="8660676" y="2777550"/>
              <a:ext cx="2390504" cy="19120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955104" y="2784196"/>
              <a:ext cx="1030155" cy="3277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Deployment:</a:t>
              </a:r>
              <a:endParaRPr lang="en-US" sz="12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55106" y="3031316"/>
              <a:ext cx="2089491" cy="436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Large node</a:t>
              </a:r>
              <a:r>
                <a:rPr lang="en-US" sz="900" dirty="0" smtClean="0"/>
                <a:t>: rooftop deployments with number of antennas and edge cloud</a:t>
              </a:r>
              <a:endParaRPr lang="en-US" sz="9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55106" y="3580032"/>
              <a:ext cx="2089491" cy="436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Medium node</a:t>
              </a:r>
              <a:r>
                <a:rPr lang="en-US" sz="900" dirty="0" smtClean="0"/>
                <a:t>: street-level devices dual use with wireless/wired backhaul</a:t>
              </a:r>
              <a:endParaRPr lang="en-US" sz="9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55107" y="4157112"/>
              <a:ext cx="2089491" cy="436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/>
                <a:t>Control Center: </a:t>
              </a:r>
              <a:r>
                <a:rPr lang="en-US" sz="900" dirty="0" smtClean="0"/>
                <a:t>CRAN, control, management and operations center</a:t>
              </a:r>
              <a:endParaRPr lang="en-US" sz="9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9341"/>
            <a:stretch/>
          </p:blipFill>
          <p:spPr>
            <a:xfrm flipH="1">
              <a:off x="8715289" y="4225839"/>
              <a:ext cx="274320" cy="32064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4317" y="3747199"/>
              <a:ext cx="229326" cy="22932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634" y="3151784"/>
              <a:ext cx="363395" cy="337956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22528" y="2952750"/>
            <a:ext cx="1606272" cy="968675"/>
            <a:chOff x="1004419" y="1060359"/>
            <a:chExt cx="1606272" cy="968675"/>
          </a:xfrm>
        </p:grpSpPr>
        <p:sp>
          <p:nvSpPr>
            <p:cNvPr id="20" name="Rounded Rectangle 19"/>
            <p:cNvSpPr/>
            <p:nvPr/>
          </p:nvSpPr>
          <p:spPr>
            <a:xfrm>
              <a:off x="1004419" y="1060359"/>
              <a:ext cx="1606271" cy="968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10950" y="1065096"/>
              <a:ext cx="15422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Site Ownership:</a:t>
              </a:r>
              <a:endParaRPr lang="en-US" sz="1100" b="1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1078666" y="1369964"/>
              <a:ext cx="248194" cy="81431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078666" y="1588584"/>
              <a:ext cx="248194" cy="8143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778652" y="1596392"/>
              <a:ext cx="248194" cy="8143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785165" y="1368188"/>
              <a:ext cx="248194" cy="81431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90010" y="1287121"/>
              <a:ext cx="4855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DOE</a:t>
              </a:r>
              <a:endParaRPr lang="en-US" sz="105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90011" y="1505710"/>
              <a:ext cx="48552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CU</a:t>
              </a:r>
              <a:endParaRPr lang="en-US" sz="105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30812" y="1499514"/>
              <a:ext cx="57987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NYCHA</a:t>
              </a:r>
              <a:endParaRPr lang="en-US" sz="105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22214" y="1286445"/>
              <a:ext cx="4904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CCNY</a:t>
              </a:r>
              <a:endParaRPr lang="en-US" sz="1050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1075614" y="1796046"/>
              <a:ext cx="248194" cy="8143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EE07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06131" y="1700314"/>
              <a:ext cx="75499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err="1" smtClean="0"/>
                <a:t>Lightower</a:t>
              </a:r>
              <a:endParaRPr lang="en-US" sz="105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44728" y="4019550"/>
            <a:ext cx="1657658" cy="971585"/>
            <a:chOff x="8607613" y="746593"/>
            <a:chExt cx="1657658" cy="971585"/>
          </a:xfrm>
        </p:grpSpPr>
        <p:sp>
          <p:nvSpPr>
            <p:cNvPr id="33" name="Rounded Rectangle 32"/>
            <p:cNvSpPr/>
            <p:nvPr/>
          </p:nvSpPr>
          <p:spPr>
            <a:xfrm>
              <a:off x="8607613" y="749503"/>
              <a:ext cx="1542228" cy="96867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046030" y="975589"/>
              <a:ext cx="121924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err="1" smtClean="0"/>
                <a:t>Nysernet</a:t>
              </a:r>
              <a:endParaRPr lang="en-US" sz="105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607613" y="746593"/>
              <a:ext cx="15422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Existing Fiber Plant:</a:t>
              </a:r>
              <a:endParaRPr lang="en-US" sz="11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046029" y="1171949"/>
              <a:ext cx="121924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err="1" smtClean="0"/>
                <a:t>ZenFi</a:t>
              </a:r>
              <a:endParaRPr lang="en-US" sz="105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046029" y="1413040"/>
              <a:ext cx="121924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/>
                <a:t>CUIT Network</a:t>
              </a:r>
              <a:endParaRPr lang="en-US" sz="1050" dirty="0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8715289" y="1097281"/>
              <a:ext cx="258354" cy="0"/>
            </a:xfrm>
            <a:prstGeom prst="line">
              <a:avLst/>
            </a:prstGeom>
            <a:ln w="38100">
              <a:solidFill>
                <a:srgbClr val="F500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717475" y="1269274"/>
              <a:ext cx="258354" cy="0"/>
            </a:xfrm>
            <a:prstGeom prst="line">
              <a:avLst/>
            </a:prstGeom>
            <a:ln w="38100">
              <a:solidFill>
                <a:srgbClr val="EABAC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8717470" y="1334584"/>
              <a:ext cx="258354" cy="0"/>
            </a:xfrm>
            <a:prstGeom prst="line">
              <a:avLst/>
            </a:prstGeom>
            <a:ln w="38100">
              <a:solidFill>
                <a:srgbClr val="00FC0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724724" y="1537063"/>
              <a:ext cx="258354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28266">
            <a:off x="8281114" y="200972"/>
            <a:ext cx="590657" cy="59065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-152400" y="-41872"/>
            <a:ext cx="317827" cy="56616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978573" y="-60922"/>
            <a:ext cx="317827" cy="56616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3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2946940"/>
            <a:ext cx="6172200" cy="164768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City scale living lab, for novices through experts, to enable repeatable research and fundamental advances in wireless technologies, services and applications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1482C802-272B-054F-A312-7C32575304F6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powderlogo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780" y="145636"/>
            <a:ext cx="2542979" cy="26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75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4026" y="685801"/>
            <a:ext cx="1687430" cy="12527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296091" y="2822996"/>
            <a:ext cx="3140726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500" dirty="0"/>
              <a:t>World’s first fully programmable &amp; observable Massive MIMO network platform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500" dirty="0"/>
              <a:t>Base-station class 3.5GHz (key 5G band), low-latency design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500" dirty="0"/>
              <a:t>Capable of 50MHz </a:t>
            </a:r>
            <a:r>
              <a:rPr lang="mr-IN" sz="1500" dirty="0"/>
              <a:t>–</a:t>
            </a:r>
            <a:r>
              <a:rPr lang="en-US" sz="1500" dirty="0"/>
              <a:t> 3.8GHz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1868" y="2085193"/>
            <a:ext cx="6147483" cy="323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/>
              <a:t>GOAL: Enable unforeseen community-driven “world’s firsts”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0317243A-7CA8-7C4A-97D3-0D2729D1F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881" y="114300"/>
            <a:ext cx="6610400" cy="571500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latin typeface="+mn-lt"/>
              </a:rPr>
              <a:t>RENEW: Accelerating “World’s Firsts”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56BE31-4DE8-9943-AB9D-C4887794F3E0}"/>
              </a:ext>
            </a:extLst>
          </p:cNvPr>
          <p:cNvSpPr txBox="1"/>
          <p:nvPr/>
        </p:nvSpPr>
        <p:spPr>
          <a:xfrm>
            <a:off x="4569113" y="2822890"/>
            <a:ext cx="3139168" cy="1708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500" dirty="0"/>
              <a:t>World’s first open-access complete networks stacks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500" dirty="0"/>
              <a:t>Support cellular and </a:t>
            </a:r>
            <a:r>
              <a:rPr lang="en-US" sz="1500" dirty="0" err="1"/>
              <a:t>WiFi</a:t>
            </a:r>
            <a:r>
              <a:rPr lang="en-US" sz="1500" dirty="0"/>
              <a:t> standards as baseline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500" dirty="0"/>
              <a:t>Foster next-generation ideas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500" dirty="0"/>
              <a:t>Support end-to-end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2027424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2" y="365911"/>
            <a:ext cx="8318540" cy="4941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en-US" sz="2400" dirty="0" smtClean="0"/>
              <a:t>Today’s Agenda</a:t>
            </a:r>
            <a:endParaRPr lang="en-US" sz="2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899790"/>
            <a:ext cx="8035289" cy="39097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600" dirty="0" smtClean="0">
                <a:solidFill>
                  <a:srgbClr val="1E1E1E"/>
                </a:solidFill>
              </a:rPr>
              <a:t>Welcome </a:t>
            </a:r>
            <a:r>
              <a:rPr lang="en-US" sz="1600" dirty="0">
                <a:solidFill>
                  <a:srgbClr val="1E1E1E"/>
                </a:solidFill>
              </a:rPr>
              <a:t>&amp; </a:t>
            </a:r>
            <a:r>
              <a:rPr lang="en-US" sz="1600" dirty="0" smtClean="0">
                <a:solidFill>
                  <a:srgbClr val="1E1E1E"/>
                </a:solidFill>
              </a:rPr>
              <a:t>PAWR Overview</a:t>
            </a:r>
            <a:endParaRPr lang="en-US" sz="1600" dirty="0">
              <a:solidFill>
                <a:srgbClr val="1E1E1E"/>
              </a:solidFill>
            </a:endParaRPr>
          </a:p>
          <a:p>
            <a:pPr lvl="0"/>
            <a:r>
              <a:rPr lang="en-US" sz="1600" dirty="0" smtClean="0">
                <a:solidFill>
                  <a:srgbClr val="1E1E1E"/>
                </a:solidFill>
              </a:rPr>
              <a:t>PAWR Awardees</a:t>
            </a:r>
          </a:p>
          <a:p>
            <a:pPr lvl="1"/>
            <a:r>
              <a:rPr lang="en-US" sz="1200" dirty="0" smtClean="0">
                <a:solidFill>
                  <a:srgbClr val="1E1E1E"/>
                </a:solidFill>
              </a:rPr>
              <a:t>COSMOS</a:t>
            </a:r>
          </a:p>
          <a:p>
            <a:pPr lvl="1"/>
            <a:r>
              <a:rPr lang="en-US" sz="1200" dirty="0" smtClean="0">
                <a:solidFill>
                  <a:srgbClr val="1E1E1E"/>
                </a:solidFill>
              </a:rPr>
              <a:t>POWDER</a:t>
            </a:r>
            <a:endParaRPr lang="en-US" sz="1200" dirty="0">
              <a:solidFill>
                <a:srgbClr val="1E1E1E"/>
              </a:solidFill>
            </a:endParaRPr>
          </a:p>
          <a:p>
            <a:pPr lvl="0"/>
            <a:r>
              <a:rPr lang="en-US" sz="1600" dirty="0" smtClean="0">
                <a:solidFill>
                  <a:srgbClr val="1E1E1E"/>
                </a:solidFill>
              </a:rPr>
              <a:t>Where is GENI now ?</a:t>
            </a:r>
          </a:p>
          <a:p>
            <a:pPr lvl="0"/>
            <a:r>
              <a:rPr lang="en-US" sz="1600" dirty="0" smtClean="0">
                <a:solidFill>
                  <a:srgbClr val="1E1E1E"/>
                </a:solidFill>
              </a:rPr>
              <a:t>PAWR-GENI Synergy</a:t>
            </a:r>
          </a:p>
          <a:p>
            <a:pPr lvl="0"/>
            <a:r>
              <a:rPr lang="en-US" sz="1600" dirty="0" smtClean="0">
                <a:solidFill>
                  <a:srgbClr val="1E1E1E"/>
                </a:solidFill>
              </a:rPr>
              <a:t>What’s in it for You ?</a:t>
            </a:r>
          </a:p>
        </p:txBody>
      </p:sp>
    </p:spTree>
    <p:extLst>
      <p:ext uri="{BB962C8B-B14F-4D97-AF65-F5344CB8AC3E}">
        <p14:creationId xmlns:p14="http://schemas.microsoft.com/office/powerpoint/2010/main" val="1510087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</a:t>
            </a:r>
          </a:p>
        </p:txBody>
      </p:sp>
      <p:pic>
        <p:nvPicPr>
          <p:cNvPr id="4" name="Picture 3" descr="all_3500_zones_annotat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983367"/>
            <a:ext cx="6858000" cy="3056194"/>
          </a:xfrm>
          <a:prstGeom prst="rect">
            <a:avLst/>
          </a:prstGeom>
        </p:spPr>
      </p:pic>
      <p:pic>
        <p:nvPicPr>
          <p:cNvPr id="13" name="Picture 12" descr="shuttle_routes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534" y="2820721"/>
            <a:ext cx="4379009" cy="2243261"/>
          </a:xfrm>
          <a:prstGeom prst="rect">
            <a:avLst/>
          </a:prstGeom>
        </p:spPr>
      </p:pic>
      <p:pic>
        <p:nvPicPr>
          <p:cNvPr id="6" name="Picture 5" descr="powderlogo-lar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30" y="0"/>
            <a:ext cx="920795" cy="9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3167" y="351491"/>
            <a:ext cx="8229600" cy="857250"/>
          </a:xfrm>
        </p:spPr>
        <p:txBody>
          <a:bodyPr/>
          <a:lstStyle/>
          <a:p>
            <a:r>
              <a:rPr lang="en-US" sz="3200" dirty="0"/>
              <a:t>Functional Infrastructure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3167" y="1450647"/>
            <a:ext cx="8229600" cy="2744964"/>
          </a:xfrm>
        </p:spPr>
        <p:txBody>
          <a:bodyPr/>
          <a:lstStyle/>
          <a:p>
            <a:r>
              <a:rPr lang="en-US" sz="2000" dirty="0"/>
              <a:t>Base functionality:</a:t>
            </a:r>
          </a:p>
          <a:p>
            <a:pPr lvl="1"/>
            <a:r>
              <a:rPr lang="en-US" sz="2000" b="1" dirty="0"/>
              <a:t>End-to-end software defined</a:t>
            </a:r>
          </a:p>
          <a:p>
            <a:pPr lvl="2"/>
            <a:r>
              <a:rPr lang="en-US" dirty="0"/>
              <a:t>Support broad range of research</a:t>
            </a:r>
          </a:p>
          <a:p>
            <a:pPr lvl="1"/>
            <a:r>
              <a:rPr lang="en-US" sz="2000" dirty="0"/>
              <a:t>Building block approach with control framework</a:t>
            </a:r>
          </a:p>
          <a:p>
            <a:pPr lvl="2"/>
            <a:r>
              <a:rPr lang="en-US" dirty="0"/>
              <a:t>next slide</a:t>
            </a:r>
            <a:r>
              <a:rPr lang="is-IS" dirty="0"/>
              <a:t>…</a:t>
            </a:r>
            <a:endParaRPr lang="en-US" dirty="0"/>
          </a:p>
          <a:p>
            <a:r>
              <a:rPr lang="en-US" sz="2000" dirty="0"/>
              <a:t>Extended functionality:</a:t>
            </a:r>
          </a:p>
          <a:p>
            <a:pPr lvl="1"/>
            <a:r>
              <a:rPr lang="en-US" sz="2000" b="1" dirty="0"/>
              <a:t>Bring-your-own-device </a:t>
            </a:r>
            <a:r>
              <a:rPr lang="en-US" sz="2000" dirty="0"/>
              <a:t>style research</a:t>
            </a:r>
          </a:p>
          <a:p>
            <a:pPr lvl="2"/>
            <a:r>
              <a:rPr lang="en-US" dirty="0"/>
              <a:t>At all “layers” of the architecture </a:t>
            </a:r>
          </a:p>
          <a:p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1482C802-272B-054F-A312-7C32575304F6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powderlogo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30" y="0"/>
            <a:ext cx="920795" cy="9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91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310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232" y="2487432"/>
            <a:ext cx="1860872" cy="2408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Off-the-shelf RF equipment</a:t>
            </a:r>
            <a:endParaRPr lang="en-US" sz="3200" dirty="0"/>
          </a:p>
        </p:txBody>
      </p:sp>
      <p:pic>
        <p:nvPicPr>
          <p:cNvPr id="4" name="Picture 3" descr="b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470" y="1108935"/>
            <a:ext cx="5667116" cy="2361299"/>
          </a:xfrm>
          <a:prstGeom prst="rect">
            <a:avLst/>
          </a:prstGeom>
        </p:spPr>
      </p:pic>
      <p:pic>
        <p:nvPicPr>
          <p:cNvPr id="3" name="Picture 2" descr="nu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084" y="3652962"/>
            <a:ext cx="2079963" cy="1164381"/>
          </a:xfrm>
          <a:prstGeom prst="rect">
            <a:avLst/>
          </a:prstGeom>
        </p:spPr>
      </p:pic>
      <p:pic>
        <p:nvPicPr>
          <p:cNvPr id="6" name="Picture 5" descr="iri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804660" y="4318823"/>
            <a:ext cx="2121821" cy="550705"/>
          </a:xfrm>
          <a:prstGeom prst="rect">
            <a:avLst/>
          </a:prstGeom>
        </p:spPr>
      </p:pic>
      <p:pic>
        <p:nvPicPr>
          <p:cNvPr id="7" name="Picture 6" descr="antenna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520" y="3535465"/>
            <a:ext cx="2206561" cy="126089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2C802-272B-054F-A312-7C32575304F6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9" descr="powderlogo-lar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30" y="0"/>
            <a:ext cx="920795" cy="9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01672"/>
            <a:ext cx="6172200" cy="857250"/>
          </a:xfrm>
        </p:spPr>
        <p:txBody>
          <a:bodyPr>
            <a:noAutofit/>
          </a:bodyPr>
          <a:lstStyle/>
          <a:p>
            <a:r>
              <a:rPr lang="en-US" sz="3000" dirty="0"/>
              <a:t>RENEW custom RF equipment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Programmable wide-band radios</a:t>
            </a:r>
          </a:p>
          <a:p>
            <a:r>
              <a:rPr lang="en-US" dirty="0" smtClean="0"/>
              <a:t>Massive MIMO</a:t>
            </a:r>
          </a:p>
          <a:p>
            <a:r>
              <a:rPr lang="en-US" dirty="0" smtClean="0"/>
              <a:t>Novel PHY and networking stacks</a:t>
            </a:r>
            <a:endParaRPr lang="en-US" dirty="0"/>
          </a:p>
        </p:txBody>
      </p:sp>
      <p:pic>
        <p:nvPicPr>
          <p:cNvPr id="4" name="Picture 3" descr="renew-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539" y="102523"/>
            <a:ext cx="1130222" cy="266324"/>
          </a:xfrm>
          <a:prstGeom prst="rect">
            <a:avLst/>
          </a:prstGeom>
        </p:spPr>
      </p:pic>
      <p:pic>
        <p:nvPicPr>
          <p:cNvPr id="7" name="Picture 6" descr="argos_logica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584" y="1416415"/>
            <a:ext cx="3051801" cy="2562704"/>
          </a:xfrm>
          <a:prstGeom prst="rect">
            <a:avLst/>
          </a:prstGeom>
        </p:spPr>
      </p:pic>
      <p:pic>
        <p:nvPicPr>
          <p:cNvPr id="8" name="Picture 7" descr="ArgosV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4170" y="3587730"/>
            <a:ext cx="1788225" cy="1341169"/>
          </a:xfrm>
          <a:prstGeom prst="rect">
            <a:avLst/>
          </a:prstGeom>
        </p:spPr>
      </p:pic>
      <p:pic>
        <p:nvPicPr>
          <p:cNvPr id="9" name="Picture 8" descr="argos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069" y="3131110"/>
            <a:ext cx="1821047" cy="1952728"/>
          </a:xfrm>
          <a:prstGeom prst="rect">
            <a:avLst/>
          </a:prstGeom>
        </p:spPr>
      </p:pic>
      <p:pic>
        <p:nvPicPr>
          <p:cNvPr id="10" name="Picture 9" descr="powderlogo-lar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30" y="0"/>
            <a:ext cx="920795" cy="9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11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Backhaul </a:t>
            </a:r>
            <a:r>
              <a:rPr lang="en-US" sz="2400" dirty="0" smtClean="0"/>
              <a:t>network and near edge</a:t>
            </a:r>
            <a:endParaRPr lang="en-US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36416" y="3789391"/>
            <a:ext cx="3807622" cy="128301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100 </a:t>
            </a:r>
            <a:r>
              <a:rPr lang="en-US" sz="1500" dirty="0" err="1"/>
              <a:t>Gbps</a:t>
            </a:r>
            <a:r>
              <a:rPr lang="en-US" sz="1500" dirty="0"/>
              <a:t> private fiber network</a:t>
            </a:r>
          </a:p>
          <a:p>
            <a:r>
              <a:rPr lang="en-US" sz="1500" dirty="0"/>
              <a:t>Synchronous Ethernet (</a:t>
            </a:r>
            <a:r>
              <a:rPr lang="en-US" sz="1500" dirty="0" err="1"/>
              <a:t>SyncE</a:t>
            </a:r>
            <a:r>
              <a:rPr lang="en-US" sz="1500" dirty="0"/>
              <a:t>), Precision Time Protocol (PTP) support </a:t>
            </a:r>
          </a:p>
          <a:p>
            <a:r>
              <a:rPr lang="en-US" sz="1500" dirty="0"/>
              <a:t>Heavy duty compute/storage</a:t>
            </a:r>
          </a:p>
          <a:p>
            <a:pPr lvl="1"/>
            <a:endParaRPr lang="en-US" sz="1350" dirty="0"/>
          </a:p>
        </p:txBody>
      </p:sp>
      <p:pic>
        <p:nvPicPr>
          <p:cNvPr id="4" name="Picture 3" descr="acx5048-frontwtop-high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5341009" y="3789391"/>
            <a:ext cx="2047619" cy="402698"/>
          </a:xfrm>
          <a:prstGeom prst="rect">
            <a:avLst/>
          </a:prstGeom>
        </p:spPr>
      </p:pic>
      <p:pic>
        <p:nvPicPr>
          <p:cNvPr id="8" name="Picture 7" descr="mx10003-frontwtop-hig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149" y="4271505"/>
            <a:ext cx="2002259" cy="800903"/>
          </a:xfrm>
          <a:prstGeom prst="rect">
            <a:avLst/>
          </a:prstGeom>
        </p:spPr>
      </p:pic>
      <p:pic>
        <p:nvPicPr>
          <p:cNvPr id="3" name="Picture 2" descr="NetworkMapLucidChar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27603"/>
            <a:ext cx="6858000" cy="2830447"/>
          </a:xfrm>
          <a:prstGeom prst="rect">
            <a:avLst/>
          </a:prstGeom>
        </p:spPr>
      </p:pic>
      <p:pic>
        <p:nvPicPr>
          <p:cNvPr id="9" name="Picture 8" descr="powderlogo-l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30" y="0"/>
            <a:ext cx="920795" cy="9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62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Spectrum</a:t>
            </a:r>
            <a:endParaRPr lang="en-US" sz="240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1394569" y="1291475"/>
          <a:ext cx="6172200" cy="1973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726"/>
                <a:gridCol w="4688474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Range (MHz)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698-806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Commercial/Public Safety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902-928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Industrial, scientific</a:t>
                      </a:r>
                      <a:r>
                        <a:rPr lang="en-US" sz="1400" baseline="0" dirty="0" smtClean="0"/>
                        <a:t> and medical (ISM)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1710-1755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Extended Advanced Wireless</a:t>
                      </a:r>
                      <a:r>
                        <a:rPr lang="en-US" sz="1400" baseline="0" dirty="0" smtClean="0"/>
                        <a:t> Services (EAWS) uplink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2110-2155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Extended Advanced Wireless</a:t>
                      </a:r>
                      <a:r>
                        <a:rPr lang="en-US" sz="1400" baseline="0" dirty="0" smtClean="0"/>
                        <a:t> Services (EAWS) downlink</a:t>
                      </a:r>
                      <a:endParaRPr lang="en-US" sz="1400" dirty="0" smtClean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3550-3650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Citizens Broadband</a:t>
                      </a:r>
                      <a:r>
                        <a:rPr lang="en-US" sz="1400" baseline="0" dirty="0" smtClean="0"/>
                        <a:t> Service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5150-5925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Unlicensed</a:t>
                      </a:r>
                      <a:r>
                        <a:rPr lang="en-US" sz="1400" baseline="0" dirty="0" smtClean="0"/>
                        <a:t> National Information Infrastructure (U-NII)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8" name="Picture 7" descr="federa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871" y="4063958"/>
            <a:ext cx="2108774" cy="406199"/>
          </a:xfrm>
          <a:prstGeom prst="rect">
            <a:avLst/>
          </a:prstGeom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1238007" y="3392037"/>
            <a:ext cx="5772140" cy="11872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Broad range of frequencies</a:t>
            </a:r>
          </a:p>
          <a:p>
            <a:r>
              <a:rPr lang="en-US" sz="2000" dirty="0"/>
              <a:t>Program license/Innovation zone</a:t>
            </a:r>
          </a:p>
          <a:p>
            <a:r>
              <a:rPr lang="en-US" sz="2000" dirty="0"/>
              <a:t>Dynamic spectrum access system:</a:t>
            </a:r>
          </a:p>
        </p:txBody>
      </p:sp>
      <p:pic>
        <p:nvPicPr>
          <p:cNvPr id="11" name="Picture 10" descr="powderlogo-lar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30" y="0"/>
            <a:ext cx="920795" cy="9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15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8750" y="800100"/>
            <a:ext cx="6322606" cy="4026720"/>
          </a:xfrm>
          <a:prstGeom prst="rect">
            <a:avLst/>
          </a:prstGeom>
        </p:spPr>
      </p:pic>
      <p:sp>
        <p:nvSpPr>
          <p:cNvPr id="7" name="Rectangle 54"/>
          <p:cNvSpPr txBox="1">
            <a:spLocks noChangeArrowheads="1"/>
          </p:cNvSpPr>
          <p:nvPr/>
        </p:nvSpPr>
        <p:spPr>
          <a:xfrm>
            <a:off x="1771650" y="285750"/>
            <a:ext cx="6115050" cy="4572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33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33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33"/>
                </a:solidFill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33"/>
                </a:solidFill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33"/>
                </a:solidFill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333333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100" dirty="0" smtClean="0">
                <a:latin typeface="Arial" charset="0"/>
                <a:ea typeface="ＭＳ Ｐゴシック" charset="0"/>
                <a:cs typeface="ＭＳ Ｐゴシック" charset="0"/>
              </a:rPr>
              <a:t>Essential Capabilities of GENI</a:t>
            </a:r>
            <a:endParaRPr lang="en-US" sz="21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8" descr="GENI-logo-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84512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2518756" y="2572789"/>
            <a:ext cx="685800" cy="5611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64527" y="2355273"/>
            <a:ext cx="685800" cy="5611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387138" y="3924993"/>
            <a:ext cx="685800" cy="5611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3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1657350" y="0"/>
            <a:ext cx="6172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200" dirty="0">
                <a:solidFill>
                  <a:srgbClr val="333333"/>
                </a:solidFill>
              </a:rPr>
              <a:t>Where are we now?</a:t>
            </a:r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1485900" y="857250"/>
            <a:ext cx="6343650" cy="3886200"/>
          </a:xfrm>
        </p:spPr>
        <p:txBody>
          <a:bodyPr/>
          <a:lstStyle/>
          <a:p>
            <a:pPr marL="0" indent="0">
              <a:buNone/>
            </a:pPr>
            <a:r>
              <a:rPr lang="en-US" sz="2400" i="1" dirty="0" smtClean="0">
                <a:latin typeface="Arial" charset="0"/>
                <a:ea typeface="Kozuka Gothic Pro L" charset="0"/>
                <a:cs typeface="Kozuka Gothic Pro L" charset="0"/>
              </a:rPr>
              <a:t>GENI has made great strides …</a:t>
            </a:r>
          </a:p>
          <a:p>
            <a:pPr marL="0" indent="0">
              <a:buNone/>
            </a:pPr>
            <a:endParaRPr lang="en-US" sz="2400" i="1" dirty="0">
              <a:latin typeface="Arial" charset="0"/>
              <a:ea typeface="Kozuka Gothic Pro L" charset="0"/>
              <a:cs typeface="Kozuka Gothic Pro L" charset="0"/>
            </a:endParaRPr>
          </a:p>
          <a:p>
            <a:pPr eaLnBrk="1" hangingPunct="1"/>
            <a:r>
              <a:rPr lang="en-US" sz="1800" dirty="0">
                <a:latin typeface="Arial" charset="0"/>
                <a:ea typeface="Kozuka Gothic Pro L" charset="0"/>
                <a:cs typeface="Kozuka Gothic Pro L" charset="0"/>
              </a:rPr>
              <a:t>Significant installed hardware </a:t>
            </a:r>
            <a:r>
              <a:rPr lang="en-US" sz="1800" dirty="0" smtClean="0">
                <a:latin typeface="Arial" charset="0"/>
                <a:ea typeface="Kozuka Gothic Pro L" charset="0"/>
                <a:cs typeface="Kozuka Gothic Pro L" charset="0"/>
              </a:rPr>
              <a:t>base</a:t>
            </a:r>
          </a:p>
          <a:p>
            <a:pPr eaLnBrk="1" hangingPunct="1"/>
            <a:endParaRPr lang="en-US" sz="1800" dirty="0">
              <a:latin typeface="Arial" charset="0"/>
              <a:ea typeface="Kozuka Gothic Pro L" charset="0"/>
              <a:cs typeface="Kozuka Gothic Pro L" charset="0"/>
            </a:endParaRPr>
          </a:p>
          <a:p>
            <a:pPr eaLnBrk="1" hangingPunct="1"/>
            <a:r>
              <a:rPr lang="en-US" sz="1800" dirty="0">
                <a:latin typeface="Arial" charset="0"/>
                <a:ea typeface="Kozuka Gothic Pro L" charset="0"/>
              </a:rPr>
              <a:t>Software tools for users and </a:t>
            </a:r>
            <a:r>
              <a:rPr lang="en-US" sz="1800" dirty="0" smtClean="0">
                <a:latin typeface="Arial" charset="0"/>
                <a:ea typeface="Kozuka Gothic Pro L" charset="0"/>
              </a:rPr>
              <a:t>developers</a:t>
            </a:r>
          </a:p>
          <a:p>
            <a:pPr eaLnBrk="1" hangingPunct="1"/>
            <a:endParaRPr lang="en-US" sz="1800" dirty="0">
              <a:latin typeface="Arial" charset="0"/>
              <a:ea typeface="Kozuka Gothic Pro L" charset="0"/>
            </a:endParaRPr>
          </a:p>
          <a:p>
            <a:pPr eaLnBrk="1" hangingPunct="1"/>
            <a:r>
              <a:rPr lang="en-US" sz="1800" dirty="0">
                <a:latin typeface="Arial" charset="0"/>
                <a:ea typeface="Kozuka Gothic Pro L" charset="0"/>
              </a:rPr>
              <a:t>Vibrant &amp; thriving user </a:t>
            </a:r>
            <a:r>
              <a:rPr lang="en-US" sz="1800" dirty="0" smtClean="0">
                <a:latin typeface="Arial" charset="0"/>
                <a:ea typeface="Kozuka Gothic Pro L" charset="0"/>
              </a:rPr>
              <a:t>community</a:t>
            </a:r>
          </a:p>
          <a:p>
            <a:pPr eaLnBrk="1" hangingPunct="1"/>
            <a:endParaRPr lang="en-US" sz="1800" dirty="0">
              <a:latin typeface="Arial" charset="0"/>
              <a:ea typeface="Kozuka Gothic Pro L" charset="0"/>
            </a:endParaRPr>
          </a:p>
          <a:p>
            <a:pPr eaLnBrk="1" hangingPunct="1"/>
            <a:r>
              <a:rPr lang="en-US" sz="1800" dirty="0">
                <a:latin typeface="Arial" charset="0"/>
                <a:ea typeface="Kozuka Gothic Pro L" charset="0"/>
              </a:rPr>
              <a:t>Strong, growing academic </a:t>
            </a:r>
            <a:r>
              <a:rPr lang="en-US" sz="1800" dirty="0" smtClean="0">
                <a:latin typeface="Arial" charset="0"/>
                <a:ea typeface="Kozuka Gothic Pro L" charset="0"/>
              </a:rPr>
              <a:t>impact</a:t>
            </a:r>
          </a:p>
          <a:p>
            <a:pPr eaLnBrk="1" hangingPunct="1"/>
            <a:endParaRPr lang="en-US" sz="1800" dirty="0">
              <a:latin typeface="Arial" charset="0"/>
              <a:ea typeface="Kozuka Gothic Pro L" charset="0"/>
            </a:endParaRPr>
          </a:p>
          <a:p>
            <a:pPr eaLnBrk="1" hangingPunct="1"/>
            <a:r>
              <a:rPr lang="en-US" sz="1800" dirty="0">
                <a:latin typeface="Arial" charset="0"/>
                <a:ea typeface="Kozuka Gothic Pro L" charset="0"/>
                <a:cs typeface="Kozuka Gothic Pro L" charset="0"/>
              </a:rPr>
              <a:t>Leading the way in cyberinfrastructure </a:t>
            </a:r>
            <a:r>
              <a:rPr lang="en-US" sz="1800" dirty="0" err="1">
                <a:latin typeface="Arial" charset="0"/>
                <a:ea typeface="Kozuka Gothic Pro L" charset="0"/>
                <a:cs typeface="Kozuka Gothic Pro L" charset="0"/>
              </a:rPr>
              <a:t>testbed</a:t>
            </a:r>
            <a:r>
              <a:rPr lang="en-US" sz="1800" dirty="0">
                <a:latin typeface="Arial" charset="0"/>
                <a:ea typeface="Kozuka Gothic Pro L" charset="0"/>
                <a:cs typeface="Kozuka Gothic Pro L" charset="0"/>
              </a:rPr>
              <a:t> development and interoperation</a:t>
            </a:r>
          </a:p>
        </p:txBody>
      </p:sp>
      <p:pic>
        <p:nvPicPr>
          <p:cNvPr id="4" name="Picture 8" descr="GENI-logo-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6200"/>
            <a:ext cx="106680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239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444" y="449036"/>
            <a:ext cx="8116953" cy="494177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j-lt"/>
              </a:rPr>
              <a:t>GENI as a PAWR Enabler</a:t>
            </a:r>
            <a:endParaRPr lang="en-US" dirty="0">
              <a:latin typeface="+mj-lt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286547474"/>
              </p:ext>
            </p:extLst>
          </p:nvPr>
        </p:nvGraphicFramePr>
        <p:xfrm>
          <a:off x="1524000" y="54777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721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444" y="449036"/>
            <a:ext cx="8116953" cy="494177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+mj-lt"/>
              </a:rPr>
              <a:t>PAWR as a GENI Enabler</a:t>
            </a:r>
            <a:endParaRPr lang="en-US" dirty="0">
              <a:latin typeface="+mj-lt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37212572"/>
              </p:ext>
            </p:extLst>
          </p:nvPr>
        </p:nvGraphicFramePr>
        <p:xfrm>
          <a:off x="1524000" y="54777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048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Platforms for Advanced Wireless Research</a:t>
            </a: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hevron 4"/>
          <p:cNvSpPr/>
          <p:nvPr/>
        </p:nvSpPr>
        <p:spPr>
          <a:xfrm>
            <a:off x="5530516" y="2298032"/>
            <a:ext cx="484632" cy="484632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1026" y="3645269"/>
            <a:ext cx="2630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Industry Consortium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&lt;$ + In-Kind&gt;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$50M</a:t>
            </a:r>
            <a:endParaRPr lang="en-US" b="1" dirty="0">
              <a:solidFill>
                <a:srgbClr val="FF421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37578" y="3645270"/>
            <a:ext cx="1561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NSF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&lt;$&gt;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$50M</a:t>
            </a:r>
            <a:endParaRPr lang="en-US" b="1" dirty="0">
              <a:solidFill>
                <a:srgbClr val="FF42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49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444" y="449036"/>
            <a:ext cx="8116953" cy="494177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in it for You?</a:t>
            </a:r>
          </a:p>
        </p:txBody>
      </p:sp>
      <p:graphicFrame>
        <p:nvGraphicFramePr>
          <p:cNvPr id="7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5390326"/>
              </p:ext>
            </p:extLst>
          </p:nvPr>
        </p:nvGraphicFramePr>
        <p:xfrm>
          <a:off x="423881" y="1099759"/>
          <a:ext cx="8351860" cy="3819508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21567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84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3265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954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spc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spc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spc="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L="63420" marR="63420" marT="31709" marB="3170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24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Research</a:t>
                      </a:r>
                      <a:r>
                        <a:rPr lang="en-US" sz="1600" b="1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at-scale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2"/>
                          </a:solidFill>
                        </a:rPr>
                        <a:t>Using Highly instrumented</a:t>
                      </a:r>
                      <a:r>
                        <a:rPr lang="en-US" sz="1600" b="1" kern="1200" baseline="0" dirty="0">
                          <a:solidFill>
                            <a:schemeClr val="tx2"/>
                          </a:solidFill>
                        </a:rPr>
                        <a:t> end-to-end </a:t>
                      </a:r>
                      <a:r>
                        <a:rPr lang="en-US" sz="1600" b="1" kern="1200" dirty="0">
                          <a:solidFill>
                            <a:schemeClr val="tx2"/>
                          </a:solidFill>
                        </a:rPr>
                        <a:t>Platforms to explore wireless, edge</a:t>
                      </a:r>
                      <a:r>
                        <a:rPr lang="en-US" sz="1600" b="1" kern="1200" baseline="0" dirty="0">
                          <a:solidFill>
                            <a:schemeClr val="tx2"/>
                          </a:solidFill>
                        </a:rPr>
                        <a:t> and cloud research topics independently or together  </a:t>
                      </a:r>
                      <a:endParaRPr lang="en-US" sz="1600" b="1" kern="1200" dirty="0">
                        <a:solidFill>
                          <a:schemeClr val="tx2"/>
                        </a:solidFill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2"/>
                          </a:solidFill>
                        </a:rPr>
                        <a:t>Industry</a:t>
                      </a:r>
                      <a:r>
                        <a:rPr lang="en-US" sz="1600" b="1" kern="1200" baseline="0" dirty="0">
                          <a:solidFill>
                            <a:schemeClr val="tx2"/>
                          </a:solidFill>
                        </a:rPr>
                        <a:t> Opportunity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2"/>
                          </a:solidFill>
                        </a:rPr>
                        <a:t>Critical</a:t>
                      </a:r>
                      <a:r>
                        <a:rPr lang="en-US" sz="1600" b="1" kern="1200" baseline="0" dirty="0">
                          <a:solidFill>
                            <a:schemeClr val="tx2"/>
                          </a:solidFill>
                        </a:rPr>
                        <a:t> gap between demand pattern and supply;</a:t>
                      </a:r>
                      <a:r>
                        <a:rPr lang="en-US" sz="1600" b="1" kern="1200" dirty="0">
                          <a:solidFill>
                            <a:schemeClr val="tx2"/>
                          </a:solidFill>
                        </a:rPr>
                        <a:t> move away from legacy infrastructure;</a:t>
                      </a:r>
                      <a:r>
                        <a:rPr lang="en-US" sz="1600" b="1" kern="1200" baseline="0" dirty="0">
                          <a:solidFill>
                            <a:schemeClr val="tx2"/>
                          </a:solidFill>
                        </a:rPr>
                        <a:t> rapid development, inter-operability</a:t>
                      </a:r>
                      <a:endParaRPr lang="en-US" sz="1600" b="1" kern="1200" dirty="0">
                        <a:solidFill>
                          <a:schemeClr val="tx2"/>
                        </a:solidFill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2"/>
                          </a:solidFill>
                        </a:rPr>
                        <a:t>International Scope</a:t>
                      </a:r>
                      <a:endParaRPr lang="en-US" sz="16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2"/>
                          </a:solidFill>
                        </a:rPr>
                        <a:t>Federation</a:t>
                      </a:r>
                      <a:r>
                        <a:rPr lang="en-US" sz="1600" b="1" kern="1200" baseline="0" dirty="0">
                          <a:solidFill>
                            <a:schemeClr val="tx2"/>
                          </a:solidFill>
                        </a:rPr>
                        <a:t> between </a:t>
                      </a:r>
                      <a:r>
                        <a:rPr lang="en-US" sz="1600" b="1" kern="1200" baseline="0" dirty="0" err="1" smtClean="0">
                          <a:solidFill>
                            <a:schemeClr val="tx2"/>
                          </a:solidFill>
                        </a:rPr>
                        <a:t>US,EU,Asia</a:t>
                      </a:r>
                      <a:r>
                        <a:rPr lang="en-US" sz="1600" b="1" kern="12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600" b="1" kern="1200" baseline="0" dirty="0">
                          <a:solidFill>
                            <a:schemeClr val="tx2"/>
                          </a:solidFill>
                        </a:rPr>
                        <a:t>platforms, shared learning, data and operational best practices</a:t>
                      </a:r>
                      <a:endParaRPr lang="en-US" sz="1600" b="1" kern="1200" dirty="0">
                        <a:solidFill>
                          <a:schemeClr val="tx2"/>
                        </a:solidFill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54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en-US" sz="1600" b="1" kern="1200" dirty="0">
                        <a:solidFill>
                          <a:schemeClr val="tx2"/>
                        </a:solidFill>
                      </a:endParaRPr>
                    </a:p>
                  </a:txBody>
                  <a:tcPr marL="63420" marR="63420" marT="31709" marB="3170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990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Moving Ahead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673331" y="1604356"/>
            <a:ext cx="1637608" cy="149629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575892" y="1631601"/>
            <a:ext cx="1637608" cy="149629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559004" y="1648690"/>
            <a:ext cx="1637608" cy="149629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42116" y="1694410"/>
            <a:ext cx="1637608" cy="149629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45245" y="1899458"/>
            <a:ext cx="993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Wingdings" panose="05000000000000000000" pitchFamily="2" charset="2"/>
              </a:rPr>
              <a:t>A</a:t>
            </a:r>
            <a:endParaRPr lang="en-US" sz="4800" dirty="0">
              <a:latin typeface="Wingdings" panose="05000000000000000000" pitchFamily="2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2413" y="1889760"/>
            <a:ext cx="993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Wingdings" panose="05000000000000000000" pitchFamily="2" charset="2"/>
              </a:rPr>
              <a:t>B</a:t>
            </a:r>
            <a:endParaRPr lang="en-US" sz="4800" dirty="0">
              <a:latin typeface="Wingdings" panose="05000000000000000000" pitchFamily="2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1925" y="1937002"/>
            <a:ext cx="993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Wingdings" panose="05000000000000000000" pitchFamily="2" charset="2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76376" y="1981336"/>
            <a:ext cx="993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Wingdings" panose="05000000000000000000" pitchFamily="2" charset="2"/>
              </a:rPr>
              <a:t>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331" y="3491345"/>
            <a:ext cx="7656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POWDER-RENEW    COSMOS                 </a:t>
            </a:r>
            <a:r>
              <a:rPr lang="en-US" dirty="0" smtClean="0">
                <a:solidFill>
                  <a:srgbClr val="FF0000"/>
                </a:solidFill>
              </a:rPr>
              <a:t>&lt;Your Project Here&gt;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8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444" y="449036"/>
            <a:ext cx="8116953" cy="4941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Request For Information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97974" y="4403558"/>
            <a:ext cx="5939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https://tinyurl.com/PAWR-RFI-2018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6665" y="993370"/>
            <a:ext cx="76269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 smtClean="0"/>
              <a:t>ISSUED April 9 2018</a:t>
            </a:r>
          </a:p>
          <a:p>
            <a:endParaRPr lang="en-US" i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Focus on Applications </a:t>
            </a:r>
            <a:r>
              <a:rPr lang="en-US" dirty="0"/>
              <a:t>or </a:t>
            </a:r>
            <a:r>
              <a:rPr lang="en-US" dirty="0" smtClean="0"/>
              <a:t>Use-Cases </a:t>
            </a:r>
            <a:r>
              <a:rPr lang="en-US" dirty="0"/>
              <a:t>providing community benefit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Focus on the </a:t>
            </a:r>
            <a:r>
              <a:rPr lang="en-US" dirty="0"/>
              <a:t>transformative wireless technologies needed to enable those </a:t>
            </a:r>
            <a:r>
              <a:rPr lang="en-US" dirty="0" smtClean="0"/>
              <a:t>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Stay Clear of Round I Platform Focus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Provide suggestions on process feedback from Round I ( if applicable)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i="1" dirty="0" smtClean="0"/>
              <a:t>Interested </a:t>
            </a:r>
            <a:r>
              <a:rPr lang="en-US" i="1" dirty="0"/>
              <a:t>parties are requested to respond to this RFI with a short white paper, to not exceed 2 pages. White papers in PDF format are due no later than </a:t>
            </a:r>
            <a:r>
              <a:rPr lang="en-US" b="1" i="1" dirty="0"/>
              <a:t>Thursday, May 31, 2018, 5:00 PM EDT</a:t>
            </a:r>
            <a:r>
              <a:rPr 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3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90516" y="-145491"/>
            <a:ext cx="9347200" cy="5257800"/>
          </a:xfrm>
          <a:prstGeom prst="rect">
            <a:avLst/>
          </a:prstGeom>
          <a:gradFill flip="none" rotWithShape="1">
            <a:gsLst>
              <a:gs pos="24000">
                <a:srgbClr val="E7151C">
                  <a:shade val="30000"/>
                  <a:satMod val="115000"/>
                </a:srgbClr>
              </a:gs>
              <a:gs pos="67000">
                <a:srgbClr val="E7151C">
                  <a:shade val="67500"/>
                  <a:satMod val="115000"/>
                </a:srgbClr>
              </a:gs>
              <a:gs pos="100000">
                <a:srgbClr val="E7151C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20137" y="904515"/>
            <a:ext cx="3741442" cy="315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Abhimanyu (“Manu”) </a:t>
            </a:r>
            <a:r>
              <a:rPr lang="en-US" dirty="0" err="1">
                <a:solidFill>
                  <a:schemeClr val="bg1"/>
                </a:solidFill>
              </a:rPr>
              <a:t>Gosain</a:t>
            </a:r>
            <a:r>
              <a:rPr lang="en-US" dirty="0">
                <a:solidFill>
                  <a:schemeClr val="bg1"/>
                </a:solidFill>
              </a:rPr>
              <a:t>, Northeastern University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agosain@coe.neu.edu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Kaushik Chowdhury,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Northeastern University </a:t>
            </a:r>
          </a:p>
          <a:p>
            <a:pPr>
              <a:lnSpc>
                <a:spcPct val="120000"/>
              </a:lnSpc>
            </a:pPr>
            <a:r>
              <a:rPr lang="en-US" dirty="0" err="1">
                <a:solidFill>
                  <a:schemeClr val="bg1"/>
                </a:solidFill>
              </a:rPr>
              <a:t>krc@ece.neu.edu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sz="11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sz="1100" dirty="0">
              <a:solidFill>
                <a:schemeClr val="bg1"/>
              </a:solidFill>
              <a:latin typeface="Helvetica" charset="0"/>
            </a:endParaRPr>
          </a:p>
        </p:txBody>
      </p:sp>
      <p:pic>
        <p:nvPicPr>
          <p:cNvPr id="17" name="Picture 16" descr="Testbed-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7" y="1597652"/>
            <a:ext cx="454044" cy="454044"/>
          </a:xfrm>
          <a:prstGeom prst="rect">
            <a:avLst/>
          </a:prstGeom>
        </p:spPr>
      </p:pic>
      <p:pic>
        <p:nvPicPr>
          <p:cNvPr id="18" name="Picture 17" descr="Testbed-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7" y="2852828"/>
            <a:ext cx="454044" cy="454044"/>
          </a:xfrm>
          <a:prstGeom prst="rect">
            <a:avLst/>
          </a:prstGeom>
        </p:spPr>
      </p:pic>
      <p:pic>
        <p:nvPicPr>
          <p:cNvPr id="21" name="Picture 20" descr="Testbed-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71" y="1600779"/>
            <a:ext cx="450917" cy="45091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480136" y="674602"/>
            <a:ext cx="3543547" cy="195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solidFill>
                  <a:schemeClr val="bg1"/>
                </a:solidFill>
              </a:rPr>
              <a:t>Tommaso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Melodia</a:t>
            </a:r>
            <a:r>
              <a:rPr lang="en-US" dirty="0">
                <a:solidFill>
                  <a:schemeClr val="bg1"/>
                </a:solidFill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Northeastern University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melodia@ece.neu.edu</a:t>
            </a:r>
          </a:p>
          <a:p>
            <a:pPr>
              <a:lnSpc>
                <a:spcPct val="120000"/>
              </a:lnSpc>
            </a:pPr>
            <a:endParaRPr lang="en-US" sz="1100" dirty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2" y="458507"/>
            <a:ext cx="8318540" cy="27895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sz="2200" cap="all" spc="200">
                <a:solidFill>
                  <a:prstClr val="white"/>
                </a:solidFill>
              </a:rPr>
              <a:t>ADVANCEDWIRELESS</a:t>
            </a:r>
            <a:r>
              <a:rPr lang="en-US" sz="2200" cap="all" spc="200" dirty="0">
                <a:solidFill>
                  <a:prstClr val="white"/>
                </a:solidFill>
              </a:rPr>
              <a:t>.ORG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03888" y="2635319"/>
            <a:ext cx="3368842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Stefano </a:t>
            </a:r>
            <a:r>
              <a:rPr lang="en-US" dirty="0" err="1">
                <a:solidFill>
                  <a:schemeClr val="bg1"/>
                </a:solidFill>
              </a:rPr>
              <a:t>Basagni</a:t>
            </a:r>
            <a:r>
              <a:rPr lang="en-US" dirty="0">
                <a:solidFill>
                  <a:schemeClr val="bg1"/>
                </a:solidFill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Northeastern University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basagni@ece.neu.edu</a:t>
            </a:r>
          </a:p>
          <a:p>
            <a:endParaRPr lang="en-US" dirty="0"/>
          </a:p>
        </p:txBody>
      </p:sp>
      <p:pic>
        <p:nvPicPr>
          <p:cNvPr id="11" name="Picture 10" descr="Testbed-B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551" y="2805086"/>
            <a:ext cx="454044" cy="4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9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5444" y="449036"/>
            <a:ext cx="8116953" cy="49417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Level-Setting: PAWR Approach</a:t>
            </a:r>
            <a:endParaRPr lang="en-US" dirty="0"/>
          </a:p>
        </p:txBody>
      </p:sp>
      <p:graphicFrame>
        <p:nvGraphicFramePr>
          <p:cNvPr id="7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65088"/>
              </p:ext>
            </p:extLst>
          </p:nvPr>
        </p:nvGraphicFramePr>
        <p:xfrm>
          <a:off x="423881" y="1099759"/>
          <a:ext cx="8351860" cy="3087061"/>
        </p:xfrm>
        <a:graphic>
          <a:graphicData uri="http://schemas.openxmlformats.org/drawingml/2006/table">
            <a:tbl>
              <a:tblPr firstRow="1" firstCol="1">
                <a:tableStyleId>{2D5ABB26-0587-4C30-8999-92F81FD0307C}</a:tableStyleId>
              </a:tblPr>
              <a:tblGrid>
                <a:gridCol w="22614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3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265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49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spc="0" dirty="0" smtClean="0">
                          <a:solidFill>
                            <a:schemeClr val="accent1"/>
                          </a:solidFill>
                        </a:rPr>
                        <a:t>Attribute</a:t>
                      </a:r>
                      <a:endParaRPr lang="en-US" sz="1400" b="1" kern="1200" spc="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spc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0" dirty="0" smtClean="0">
                          <a:solidFill>
                            <a:schemeClr val="accent1"/>
                          </a:solidFill>
                        </a:rPr>
                        <a:t>Approach</a:t>
                      </a:r>
                      <a:endParaRPr lang="en-US" sz="1400" b="1" spc="0" dirty="0">
                        <a:solidFill>
                          <a:schemeClr val="accent1"/>
                        </a:solidFill>
                        <a:latin typeface="+mn-lt"/>
                      </a:endParaRPr>
                    </a:p>
                  </a:txBody>
                  <a:tcPr marL="63420" marR="63420" marT="31709" marB="31709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00" b="1" kern="1200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19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 smtClean="0">
                          <a:solidFill>
                            <a:schemeClr val="tx2"/>
                          </a:solidFill>
                        </a:rPr>
                        <a:t>Problem Definition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</a:rPr>
                        <a:t>Enhanced efforts of ~400 university researchers who need mid-scale testing capabilities to ensure success</a:t>
                      </a: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19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 smtClean="0">
                          <a:solidFill>
                            <a:schemeClr val="tx2"/>
                          </a:solidFill>
                        </a:rPr>
                        <a:t>Early Industry</a:t>
                      </a:r>
                      <a:r>
                        <a:rPr lang="en-US" sz="1300" b="1" kern="1200" baseline="0" dirty="0" smtClean="0">
                          <a:solidFill>
                            <a:schemeClr val="tx2"/>
                          </a:solidFill>
                        </a:rPr>
                        <a:t> Involvement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</a:rPr>
                        <a:t>Multi-use research platforms with “pre-competitive” research topic areas selected bottom-up by university PIs, with industry input</a:t>
                      </a: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99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smtClean="0">
                          <a:solidFill>
                            <a:schemeClr val="tx2"/>
                          </a:solidFill>
                        </a:rPr>
                        <a:t>Research Scope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</a:rPr>
                        <a:t>Mid-sized areas</a:t>
                      </a:r>
                      <a:r>
                        <a:rPr lang="en-US" sz="1200" b="1" kern="1200" baseline="0" dirty="0" smtClean="0">
                          <a:solidFill>
                            <a:schemeClr val="tx2"/>
                          </a:solidFill>
                        </a:rPr>
                        <a:t> within cities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</a:rPr>
                        <a:t>, experimental</a:t>
                      </a:r>
                      <a:r>
                        <a:rPr lang="en-US" sz="1200" b="1" kern="12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</a:rPr>
                        <a:t>platforms, 10-20 antenna sites, backhaul, SDRs</a:t>
                      </a:r>
                      <a:endParaRPr lang="en-US" sz="1200" b="1" kern="1200" dirty="0">
                        <a:solidFill>
                          <a:schemeClr val="tx2"/>
                        </a:solidFill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82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smtClean="0">
                          <a:solidFill>
                            <a:schemeClr val="tx2"/>
                          </a:solidFill>
                        </a:rPr>
                        <a:t>Flexibility and Speed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</a:rPr>
                        <a:t>1 - 2 platforms per year in years 1 and 2, followed by a 4th in year 3</a:t>
                      </a: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03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 smtClean="0">
                          <a:solidFill>
                            <a:schemeClr val="tx2"/>
                          </a:solidFill>
                        </a:rPr>
                        <a:t>Streamlined governance,</a:t>
                      </a:r>
                      <a:r>
                        <a:rPr lang="en-US" sz="1300" b="1" kern="1200" baseline="0" dirty="0" smtClean="0">
                          <a:solidFill>
                            <a:schemeClr val="tx2"/>
                          </a:solidFill>
                        </a:rPr>
                        <a:t> deployment, and operation</a:t>
                      </a:r>
                      <a:endParaRPr lang="en-US" sz="13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tx2"/>
                          </a:solidFill>
                        </a:rPr>
                        <a:t>One governance consortium focused on upfront research and policy; city/university teams propose how to streamline deployment and ops</a:t>
                      </a:r>
                    </a:p>
                  </a:txBody>
                  <a:tcPr marL="63420" marR="63420" marT="31709" marB="317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50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615" y="342900"/>
            <a:ext cx="8229600" cy="857250"/>
          </a:xfrm>
        </p:spPr>
        <p:txBody>
          <a:bodyPr/>
          <a:lstStyle/>
          <a:p>
            <a:pPr algn="l"/>
            <a:r>
              <a:rPr lang="en-US" sz="2800" dirty="0"/>
              <a:t>Program Figures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64253" y="906011"/>
          <a:ext cx="8670022" cy="4089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918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2" y="449036"/>
            <a:ext cx="8318540" cy="4941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spcBef>
                <a:spcPts val="0"/>
              </a:spcBef>
            </a:pPr>
            <a:r>
              <a:rPr lang="en-US" sz="2400" dirty="0"/>
              <a:t>Charter Members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65" y="1414139"/>
            <a:ext cx="1011035" cy="1852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19" y="1387169"/>
            <a:ext cx="1017734" cy="23922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992" y="1330283"/>
            <a:ext cx="1006851" cy="353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4" y="1424465"/>
            <a:ext cx="983902" cy="1646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82" y="1331381"/>
            <a:ext cx="1158580" cy="3508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439" y="1275455"/>
            <a:ext cx="1065382" cy="4626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26" y="1434026"/>
            <a:ext cx="1014560" cy="1455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44" y="2250344"/>
            <a:ext cx="998566" cy="1591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18" y="2235563"/>
            <a:ext cx="1100901" cy="17544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65" y="2195404"/>
            <a:ext cx="1038812" cy="2690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092" y="2182377"/>
            <a:ext cx="1073367" cy="2950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10" y="1965940"/>
            <a:ext cx="1363534" cy="7279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29" y="2097804"/>
            <a:ext cx="1019009" cy="4642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3" y="3100721"/>
            <a:ext cx="984443" cy="2588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992" y="2209272"/>
            <a:ext cx="1026458" cy="24127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72" y="2972047"/>
            <a:ext cx="1012248" cy="51620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601" y="3037022"/>
            <a:ext cx="977002" cy="3862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29" y="3085370"/>
            <a:ext cx="765048" cy="2895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160" y="2977553"/>
            <a:ext cx="960635" cy="50519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84" y="3047601"/>
            <a:ext cx="1072064" cy="365099"/>
          </a:xfrm>
          <a:prstGeom prst="rect">
            <a:avLst/>
          </a:prstGeom>
        </p:spPr>
      </p:pic>
      <p:pic>
        <p:nvPicPr>
          <p:cNvPr id="1026" name="Picture 2" descr="C:\Users\Bill Wallace\Documents\CTIA_V_rgb.jpg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22" y="3035188"/>
            <a:ext cx="757010" cy="50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83" y="4068431"/>
            <a:ext cx="897637" cy="204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926" y="4048100"/>
            <a:ext cx="929081" cy="244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87" y="4042712"/>
            <a:ext cx="960161" cy="255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96" y="3878662"/>
            <a:ext cx="650950" cy="58361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26096" y="4565862"/>
            <a:ext cx="5451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PPO is Looking for more Industry Partners….</a:t>
            </a:r>
          </a:p>
        </p:txBody>
      </p:sp>
    </p:spTree>
    <p:extLst>
      <p:ext uri="{BB962C8B-B14F-4D97-AF65-F5344CB8AC3E}">
        <p14:creationId xmlns:p14="http://schemas.microsoft.com/office/powerpoint/2010/main" val="1570478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/>
        </p:nvSpPr>
        <p:spPr>
          <a:xfrm>
            <a:off x="3322219" y="1043649"/>
            <a:ext cx="2680912" cy="3620556"/>
          </a:xfrm>
          <a:custGeom>
            <a:avLst/>
            <a:gdLst>
              <a:gd name="connsiteX0" fmla="*/ 0 w 2347810"/>
              <a:gd name="connsiteY0" fmla="*/ 147552 h 1475520"/>
              <a:gd name="connsiteX1" fmla="*/ 147552 w 2347810"/>
              <a:gd name="connsiteY1" fmla="*/ 0 h 1475520"/>
              <a:gd name="connsiteX2" fmla="*/ 2200258 w 2347810"/>
              <a:gd name="connsiteY2" fmla="*/ 0 h 1475520"/>
              <a:gd name="connsiteX3" fmla="*/ 2347810 w 2347810"/>
              <a:gd name="connsiteY3" fmla="*/ 147552 h 1475520"/>
              <a:gd name="connsiteX4" fmla="*/ 2347810 w 2347810"/>
              <a:gd name="connsiteY4" fmla="*/ 1327968 h 1475520"/>
              <a:gd name="connsiteX5" fmla="*/ 2200258 w 2347810"/>
              <a:gd name="connsiteY5" fmla="*/ 1475520 h 1475520"/>
              <a:gd name="connsiteX6" fmla="*/ 147552 w 2347810"/>
              <a:gd name="connsiteY6" fmla="*/ 1475520 h 1475520"/>
              <a:gd name="connsiteX7" fmla="*/ 0 w 2347810"/>
              <a:gd name="connsiteY7" fmla="*/ 1327968 h 1475520"/>
              <a:gd name="connsiteX8" fmla="*/ 0 w 2347810"/>
              <a:gd name="connsiteY8" fmla="*/ 147552 h 147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47810" h="1475520">
                <a:moveTo>
                  <a:pt x="0" y="147552"/>
                </a:moveTo>
                <a:cubicBezTo>
                  <a:pt x="0" y="66061"/>
                  <a:pt x="66061" y="0"/>
                  <a:pt x="147552" y="0"/>
                </a:cubicBezTo>
                <a:lnTo>
                  <a:pt x="2200258" y="0"/>
                </a:lnTo>
                <a:cubicBezTo>
                  <a:pt x="2281749" y="0"/>
                  <a:pt x="2347810" y="66061"/>
                  <a:pt x="2347810" y="147552"/>
                </a:cubicBezTo>
                <a:lnTo>
                  <a:pt x="2347810" y="1327968"/>
                </a:lnTo>
                <a:cubicBezTo>
                  <a:pt x="2347810" y="1409459"/>
                  <a:pt x="2281749" y="1475520"/>
                  <a:pt x="2200258" y="1475520"/>
                </a:cubicBezTo>
                <a:lnTo>
                  <a:pt x="147552" y="1475520"/>
                </a:lnTo>
                <a:cubicBezTo>
                  <a:pt x="66061" y="1475520"/>
                  <a:pt x="0" y="1409459"/>
                  <a:pt x="0" y="1327968"/>
                </a:cubicBezTo>
                <a:lnTo>
                  <a:pt x="0" y="147552"/>
                </a:lnTo>
                <a:close/>
              </a:path>
            </a:pathLst>
          </a:custGeom>
          <a:solidFill>
            <a:srgbClr val="FD922D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77" tIns="66077" rIns="66077" bIns="66077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Drivers for 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success</a:t>
            </a:r>
            <a:endParaRPr lang="en-US" sz="1600" kern="1200" dirty="0"/>
          </a:p>
        </p:txBody>
      </p:sp>
      <p:sp>
        <p:nvSpPr>
          <p:cNvPr id="101" name="Shape 101"/>
          <p:cNvSpPr txBox="1">
            <a:spLocks noGrp="1"/>
          </p:cNvSpPr>
          <p:nvPr>
            <p:ph type="ctrTitle"/>
          </p:nvPr>
        </p:nvSpPr>
        <p:spPr>
          <a:xfrm>
            <a:off x="-100243" y="387123"/>
            <a:ext cx="6172200" cy="571500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C12030"/>
              </a:buClr>
              <a:buSzPct val="25000"/>
            </a:pPr>
            <a:r>
              <a:rPr lang="en-US" sz="2400" dirty="0">
                <a:ea typeface="Arial"/>
                <a:cs typeface="Arial"/>
                <a:sym typeface="Arial"/>
              </a:rPr>
              <a:t>PAWR Guiding Principles</a:t>
            </a:r>
          </a:p>
        </p:txBody>
      </p:sp>
      <p:sp>
        <p:nvSpPr>
          <p:cNvPr id="103" name="Shape 103"/>
          <p:cNvSpPr/>
          <p:nvPr/>
        </p:nvSpPr>
        <p:spPr>
          <a:xfrm>
            <a:off x="1200264" y="2355055"/>
            <a:ext cx="2672875" cy="997743"/>
          </a:xfrm>
          <a:prstGeom prst="homePlate">
            <a:avLst>
              <a:gd name="adj" fmla="val 19724"/>
            </a:avLst>
          </a:prstGeom>
          <a:solidFill>
            <a:srgbClr val="D8241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6387" tIns="296387" rIns="296387" bIns="296387" numCol="1" spcCol="127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US" sz="1050" b="1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Interoperability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Prevent silos within research ecosystem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Well-defined interfaces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Interconnection with other PAWR platforms</a:t>
            </a:r>
          </a:p>
        </p:txBody>
      </p:sp>
      <p:sp>
        <p:nvSpPr>
          <p:cNvPr id="104" name="Shape 104"/>
          <p:cNvSpPr/>
          <p:nvPr/>
        </p:nvSpPr>
        <p:spPr>
          <a:xfrm>
            <a:off x="1208597" y="3459955"/>
            <a:ext cx="2664030" cy="997743"/>
          </a:xfrm>
          <a:prstGeom prst="homePlate">
            <a:avLst>
              <a:gd name="adj" fmla="val 19724"/>
            </a:avLst>
          </a:prstGeom>
          <a:solidFill>
            <a:srgbClr val="D8241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6387" tIns="296387" rIns="296387" bIns="296387" numCol="1" spcCol="127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US" sz="1050" b="1" dirty="0">
                <a:ea typeface="Arial"/>
                <a:cs typeface="Arial"/>
                <a:sym typeface="Arial"/>
              </a:rPr>
              <a:t>Open Access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ea typeface="Arial"/>
                <a:cs typeface="Arial"/>
                <a:sym typeface="Arial"/>
              </a:rPr>
              <a:t>Accessible by the research community 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ea typeface="Arial"/>
                <a:cs typeface="Arial"/>
                <a:sym typeface="Arial"/>
              </a:rPr>
              <a:t>Fairness in access</a:t>
            </a:r>
          </a:p>
        </p:txBody>
      </p:sp>
      <p:sp>
        <p:nvSpPr>
          <p:cNvPr id="105" name="Shape 105"/>
          <p:cNvSpPr/>
          <p:nvPr/>
        </p:nvSpPr>
        <p:spPr>
          <a:xfrm flipH="1">
            <a:off x="5466625" y="3459956"/>
            <a:ext cx="2650128" cy="997743"/>
          </a:xfrm>
          <a:prstGeom prst="homePlate">
            <a:avLst>
              <a:gd name="adj" fmla="val 19710"/>
            </a:avLst>
          </a:prstGeom>
          <a:solidFill>
            <a:srgbClr val="D8241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6387" tIns="296387" rIns="296387" bIns="296387" numCol="1" spcCol="127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US" sz="1050" b="1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Diversity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Broad range of topics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spectrum, </a:t>
            </a:r>
            <a:r>
              <a:rPr lang="en-US" sz="900" dirty="0" err="1">
                <a:solidFill>
                  <a:schemeClr val="lt1"/>
                </a:solidFill>
                <a:ea typeface="Arial"/>
                <a:cs typeface="Arial"/>
                <a:sym typeface="Arial"/>
              </a:rPr>
              <a:t>mmWave</a:t>
            </a:r>
            <a:r>
              <a:rPr lang="en-US" sz="9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, internet of things, wide-area wireless backhaul, measurements etc.</a:t>
            </a:r>
          </a:p>
        </p:txBody>
      </p:sp>
      <p:sp>
        <p:nvSpPr>
          <p:cNvPr id="106" name="Shape 106"/>
          <p:cNvSpPr/>
          <p:nvPr/>
        </p:nvSpPr>
        <p:spPr>
          <a:xfrm flipH="1">
            <a:off x="5466625" y="2355056"/>
            <a:ext cx="2650128" cy="997743"/>
          </a:xfrm>
          <a:prstGeom prst="homePlate">
            <a:avLst>
              <a:gd name="adj" fmla="val 19710"/>
            </a:avLst>
          </a:prstGeom>
          <a:solidFill>
            <a:srgbClr val="D8241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6387" tIns="296387" rIns="296387" bIns="296387" numCol="1" spcCol="127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US" sz="1050" b="1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Programmability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solidFill>
                  <a:schemeClr val="lt1"/>
                </a:solidFill>
                <a:ea typeface="Arial"/>
                <a:cs typeface="Arial"/>
              </a:rPr>
              <a:t>Programmable at multiple levels (e.g., radio, resource allocation, backbone) 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solidFill>
                  <a:schemeClr val="lt1"/>
                </a:solidFill>
                <a:ea typeface="Arial"/>
                <a:cs typeface="Arial"/>
              </a:rPr>
              <a:t>Clearly defined interfaces and APIs.</a:t>
            </a:r>
            <a:endParaRPr lang="en-US" sz="900" dirty="0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 flipH="1">
            <a:off x="5466625" y="1254919"/>
            <a:ext cx="2650128" cy="997743"/>
          </a:xfrm>
          <a:prstGeom prst="homePlate">
            <a:avLst>
              <a:gd name="adj" fmla="val 19710"/>
            </a:avLst>
          </a:prstGeom>
          <a:solidFill>
            <a:srgbClr val="D8241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6387" tIns="296387" rIns="296387" bIns="296387" numCol="1" spcCol="127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US" sz="1050" b="1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Usability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Low learning curve, even if “open”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Operable by BS technical level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Reprogrammed by Advanced Users</a:t>
            </a:r>
          </a:p>
        </p:txBody>
      </p:sp>
      <p:sp>
        <p:nvSpPr>
          <p:cNvPr id="108" name="Shape 108"/>
          <p:cNvSpPr/>
          <p:nvPr/>
        </p:nvSpPr>
        <p:spPr>
          <a:xfrm>
            <a:off x="1200264" y="1254918"/>
            <a:ext cx="2672875" cy="997743"/>
          </a:xfrm>
          <a:prstGeom prst="homePlate">
            <a:avLst>
              <a:gd name="adj" fmla="val 19724"/>
            </a:avLst>
          </a:prstGeom>
          <a:solidFill>
            <a:srgbClr val="D8241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6387" tIns="296387" rIns="296387" bIns="296387" numCol="1" spcCol="1270" anchor="ctr" anchorCtr="0">
            <a:noAutofit/>
          </a:bodyPr>
          <a:lstStyle/>
          <a:p>
            <a:pPr>
              <a:buClr>
                <a:schemeClr val="lt1"/>
              </a:buClr>
              <a:buSzPct val="25000"/>
            </a:pPr>
            <a:r>
              <a:rPr lang="en-US" sz="1050" b="1" dirty="0">
                <a:ea typeface="Arial"/>
                <a:cs typeface="Arial"/>
                <a:sym typeface="Arial"/>
              </a:rPr>
              <a:t>Reproducibility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ea typeface="Arial"/>
                <a:cs typeface="Arial"/>
                <a:sym typeface="Arial"/>
              </a:rPr>
              <a:t>Platforms setup, maintained, documented 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ea typeface="Arial"/>
                <a:cs typeface="Arial"/>
                <a:sym typeface="Arial"/>
              </a:rPr>
              <a:t>High scientific standards</a:t>
            </a:r>
          </a:p>
          <a:p>
            <a:pPr marL="88106" lvl="1" indent="-88106">
              <a:spcBef>
                <a:spcPts val="3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900" dirty="0">
                <a:ea typeface="Arial"/>
                <a:cs typeface="Arial"/>
                <a:sym typeface="Arial"/>
              </a:rPr>
              <a:t>Accuracy and repeatability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47185" y="2544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43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2" y="365911"/>
            <a:ext cx="8318540" cy="4941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2400" dirty="0">
                <a:solidFill>
                  <a:srgbClr val="1E1E1E"/>
                </a:solidFill>
              </a:rPr>
              <a:t>PAWR Awardees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68" y="860088"/>
            <a:ext cx="7049193" cy="3314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0324" y="4179043"/>
            <a:ext cx="596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http://powderwireless.net</a:t>
            </a:r>
            <a:r>
              <a:rPr lang="en-US" dirty="0" smtClean="0"/>
              <a:t>            </a:t>
            </a:r>
            <a:r>
              <a:rPr lang="en-US" dirty="0" smtClean="0">
                <a:hlinkClick r:id="rId4"/>
              </a:rPr>
              <a:t>http://cosmos-lab.org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04604" y="3898669"/>
            <a:ext cx="5906192" cy="191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31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04448"/>
            <a:ext cx="7886700" cy="994172"/>
          </a:xfrm>
        </p:spPr>
        <p:txBody>
          <a:bodyPr>
            <a:normAutofit/>
          </a:bodyPr>
          <a:lstStyle/>
          <a:p>
            <a:pPr algn="l"/>
            <a:r>
              <a:rPr lang="en-US" sz="2000" dirty="0" err="1"/>
              <a:t>COSMOS:Cloud</a:t>
            </a:r>
            <a:r>
              <a:rPr lang="en-US" sz="2000" dirty="0"/>
              <a:t> Enhanced Open Software Defined Mobile Wireless Testbed for City-Scale Deployment</a:t>
            </a:r>
          </a:p>
        </p:txBody>
      </p:sp>
      <p:pic>
        <p:nvPicPr>
          <p:cNvPr id="1026" name="Picture 2" descr="https://lh4.googleusercontent.com/eCSWmE628k2dN5JvzrfCspJv4hCD_9T4nt5hX4nz_j3bn3Ydh02VYYLpvHYCm5n1wjNvktv4K9IF4IDMosAQh4GumipMYAnZPnKKC0FvizL1L3ItQDHWhF3rDeXgOfgg4ab5dkDAcw-WyF7_a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2957513"/>
            <a:ext cx="3857625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rQRkHm2FsTbwSunPiuPT8SrfNYCRejw7ZVuwigdayA27tzcS6QEOmdqCXWEW4yPRn-zavrRM-nodH-lgULaDB0zb8KaZsIaI4Db1bkf18mY1JGP3WRJUXpWoPUDwSTy5L6arthxQNGr2lvGj3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661" y="1470781"/>
            <a:ext cx="1073445" cy="11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4.googleusercontent.com/Di_RuPkBTUosrRqs9ArKM0Mhl4Ide8JrsNp0vnisNp21JFBiWLc4OKiGge8djjWjNyftR23oXts4BSvcDPZR-9eHexO6rGwvQJStOTJJPbkuSv194QfjFzdkr1xNwU_WCaZeVQ6ivauVLszcl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436" y="3101155"/>
            <a:ext cx="3825128" cy="174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643" y="4874078"/>
            <a:ext cx="32697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Deployment Area: West Manhattan/Harlem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829" y="243914"/>
            <a:ext cx="740078" cy="557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286" y="243914"/>
            <a:ext cx="567393" cy="567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0286" y="1227922"/>
            <a:ext cx="1075393" cy="588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1463" y="814600"/>
            <a:ext cx="2159469" cy="3998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257" y="1272097"/>
            <a:ext cx="6608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A multi-layered computing system with an RF thin client; flexible signal processing; network function virtualization (NFV) between a local SDR (with FPGA assist) and a remote cloud radio access network (CRAN) with massive CPU/GPU and FPGA assist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Deployed in New York City, one of the country’s most populated urban centers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Wideband radio signal processing (with bandwidths of ~500 MHz or more)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Support for </a:t>
            </a:r>
            <a:r>
              <a:rPr lang="en-US" sz="1200" dirty="0" err="1"/>
              <a:t>mmWave</a:t>
            </a:r>
            <a:r>
              <a:rPr lang="en-US" sz="1200" dirty="0"/>
              <a:t> communication (28 and 60 GHz)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Optical switching technology (~1µs) provides passive WDM switch fabrics and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radio over fiber interfaces for ultra-low latency connections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310992" y="2654665"/>
            <a:ext cx="2779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28GHz phased-array ICs and phased-array antenna modules (PAAM)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08690" y="4824799"/>
            <a:ext cx="47769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            COSMOS Radio Site Design       All-Optical Network Design</a:t>
            </a:r>
          </a:p>
        </p:txBody>
      </p:sp>
    </p:spTree>
    <p:extLst>
      <p:ext uri="{BB962C8B-B14F-4D97-AF65-F5344CB8AC3E}">
        <p14:creationId xmlns:p14="http://schemas.microsoft.com/office/powerpoint/2010/main" val="2079213076"/>
      </p:ext>
    </p:extLst>
  </p:cSld>
  <p:clrMapOvr>
    <a:masterClrMapping/>
  </p:clrMapOvr>
</p:sld>
</file>

<file path=ppt/theme/theme1.xml><?xml version="1.0" encoding="utf-8"?>
<a:theme xmlns:a="http://schemas.openxmlformats.org/drawingml/2006/main" name="USI-PPT-Template-d01jw">
  <a:themeElements>
    <a:clrScheme name="Custom 1">
      <a:dk1>
        <a:srgbClr val="1E1E1E"/>
      </a:dk1>
      <a:lt1>
        <a:sysClr val="window" lastClr="FFFFFF"/>
      </a:lt1>
      <a:dk2>
        <a:srgbClr val="505050"/>
      </a:dk2>
      <a:lt2>
        <a:srgbClr val="E7E6E3"/>
      </a:lt2>
      <a:accent1>
        <a:srgbClr val="EF6C19"/>
      </a:accent1>
      <a:accent2>
        <a:srgbClr val="FC7513"/>
      </a:accent2>
      <a:accent3>
        <a:srgbClr val="17B5DC"/>
      </a:accent3>
      <a:accent4>
        <a:srgbClr val="21BDE4"/>
      </a:accent4>
      <a:accent5>
        <a:srgbClr val="F19B16"/>
      </a:accent5>
      <a:accent6>
        <a:srgbClr val="FAAB12"/>
      </a:accent6>
      <a:hlink>
        <a:srgbClr val="17B5DC"/>
      </a:hlink>
      <a:folHlink>
        <a:srgbClr val="7A7A7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USI-PPT-Template-d01jw</Template>
  <TotalTime>9013</TotalTime>
  <Words>1500</Words>
  <Application>Microsoft Macintosh PowerPoint</Application>
  <PresentationFormat>On-screen Show (16:9)</PresentationFormat>
  <Paragraphs>296</Paragraphs>
  <Slides>33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Calibri</vt:lpstr>
      <vt:lpstr>Helvetica</vt:lpstr>
      <vt:lpstr>Kozuka Gothic Pro L</vt:lpstr>
      <vt:lpstr>Mangal</vt:lpstr>
      <vt:lpstr>ＭＳ Ｐゴシック</vt:lpstr>
      <vt:lpstr>Wingdings</vt:lpstr>
      <vt:lpstr>Arial</vt:lpstr>
      <vt:lpstr>USI-PPT-Template-d01jw</vt:lpstr>
      <vt:lpstr>1_Custom Design</vt:lpstr>
      <vt:lpstr>Custom Design</vt:lpstr>
      <vt:lpstr>Platforms for Advanced Wireless Research</vt:lpstr>
      <vt:lpstr>PowerPoint Presentation</vt:lpstr>
      <vt:lpstr>Platforms for Advanced Wireless Research</vt:lpstr>
      <vt:lpstr>Level-Setting: PAWR Approach</vt:lpstr>
      <vt:lpstr>Program Figures</vt:lpstr>
      <vt:lpstr>PowerPoint Presentation</vt:lpstr>
      <vt:lpstr>PAWR Guiding Principles</vt:lpstr>
      <vt:lpstr>PowerPoint Presentation</vt:lpstr>
      <vt:lpstr>COSMOS:Cloud Enhanced Open Software Defined Mobile Wireless Testbed for City-Scale Deployment</vt:lpstr>
      <vt:lpstr>POWDER: Platform for Open Wireless Data-driven Experimental Research</vt:lpstr>
      <vt:lpstr>Project Vision</vt:lpstr>
      <vt:lpstr>Project Vision</vt:lpstr>
      <vt:lpstr>Planned Deployment</vt:lpstr>
      <vt:lpstr> System Architecture</vt:lpstr>
      <vt:lpstr>Key Technologies -mmWave</vt:lpstr>
      <vt:lpstr>Key Technologies – Optical Net </vt:lpstr>
      <vt:lpstr>COSMOS: Deployment</vt:lpstr>
      <vt:lpstr>PowerPoint Presentation</vt:lpstr>
      <vt:lpstr>RENEW: Accelerating “World’s Firsts” </vt:lpstr>
      <vt:lpstr>Coverage</vt:lpstr>
      <vt:lpstr>Functional Infrastructure</vt:lpstr>
      <vt:lpstr>Off-the-shelf RF equipment</vt:lpstr>
      <vt:lpstr>RENEW custom RF equipment </vt:lpstr>
      <vt:lpstr>Backhaul network and near edge</vt:lpstr>
      <vt:lpstr>Spectrum</vt:lpstr>
      <vt:lpstr>PowerPoint Presentation</vt:lpstr>
      <vt:lpstr>PowerPoint Presentation</vt:lpstr>
      <vt:lpstr>GENI as a PAWR Enabler</vt:lpstr>
      <vt:lpstr>PAWR as a GENI Enabler</vt:lpstr>
      <vt:lpstr>What’s in it for You?</vt:lpstr>
      <vt:lpstr>Moving Ahead</vt:lpstr>
      <vt:lpstr>Request For Information</vt:lpstr>
      <vt:lpstr>PowerPoint Presentation</vt:lpstr>
    </vt:vector>
  </TitlesOfParts>
  <Company>Microsoft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Bill Wallace</dc:creator>
  <cp:lastModifiedBy>Abraham Matta</cp:lastModifiedBy>
  <cp:revision>541</cp:revision>
  <cp:lastPrinted>2016-06-01T13:39:43Z</cp:lastPrinted>
  <dcterms:created xsi:type="dcterms:W3CDTF">2015-04-09T16:34:07Z</dcterms:created>
  <dcterms:modified xsi:type="dcterms:W3CDTF">2018-05-14T15:05:55Z</dcterms:modified>
</cp:coreProperties>
</file>